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"/>
  </p:notesMasterIdLst>
  <p:sldIdLst>
    <p:sldId id="270" r:id="rId2"/>
    <p:sldId id="258" r:id="rId3"/>
    <p:sldId id="269" r:id="rId4"/>
    <p:sldId id="265" r:id="rId5"/>
    <p:sldId id="275" r:id="rId6"/>
  </p:sldIdLst>
  <p:sldSz cx="11268075" cy="7559675"/>
  <p:notesSz cx="6889750" cy="10021888"/>
  <p:defaultTextStyle>
    <a:defPPr>
      <a:defRPr lang="tr-TR"/>
    </a:defPPr>
    <a:lvl1pPr marL="0" algn="l" defTabSz="9143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2" algn="l" defTabSz="9143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4" algn="l" defTabSz="9143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86" algn="l" defTabSz="9143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49" algn="l" defTabSz="9143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11" algn="l" defTabSz="9143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73" algn="l" defTabSz="9143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35" algn="l" defTabSz="9143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96" algn="l" defTabSz="91432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35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9D7D1"/>
    <a:srgbClr val="F89378"/>
    <a:srgbClr val="F7B7C6"/>
    <a:srgbClr val="FF3300"/>
    <a:srgbClr val="FBB3DA"/>
    <a:srgbClr val="FAD2D2"/>
    <a:srgbClr val="F18383"/>
    <a:srgbClr val="FFF7E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91" d="100"/>
          <a:sy n="91" d="100"/>
        </p:scale>
        <p:origin x="96" y="456"/>
      </p:cViewPr>
      <p:guideLst>
        <p:guide orient="horz" pos="2382"/>
        <p:guide pos="35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5" d="100"/>
          <a:sy n="45" d="100"/>
        </p:scale>
        <p:origin x="2752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'image des diapositives 8"/>
          <p:cNvSpPr>
            <a:spLocks noGrp="1" noRot="1" noChangeAspect="1"/>
          </p:cNvSpPr>
          <p:nvPr>
            <p:ph type="sldImg" idx="2"/>
          </p:nvPr>
        </p:nvSpPr>
        <p:spPr>
          <a:xfrm>
            <a:off x="611188" y="387350"/>
            <a:ext cx="5864225" cy="393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6618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24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1pPr>
    <a:lvl2pPr marL="457162" algn="l" defTabSz="914324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2pPr>
    <a:lvl3pPr marL="914324" algn="l" defTabSz="914324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3pPr>
    <a:lvl4pPr marL="1371486" algn="l" defTabSz="914324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4pPr>
    <a:lvl5pPr marL="1828649" algn="l" defTabSz="914324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5pPr>
    <a:lvl6pPr marL="2285811" algn="l" defTabSz="914324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2973" algn="l" defTabSz="914324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200135" algn="l" defTabSz="914324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7296" algn="l" defTabSz="914324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747713" y="152400"/>
            <a:ext cx="5437187" cy="3648075"/>
          </a:xfrm>
          <a:prstGeom prst="rect">
            <a:avLst/>
          </a:prstGeo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88976" y="4823034"/>
            <a:ext cx="5511800" cy="3946118"/>
          </a:xfrm>
          <a:prstGeom prst="rect">
            <a:avLst/>
          </a:prstGeom>
        </p:spPr>
        <p:txBody>
          <a:bodyPr lIns="91428" tIns="45714" rIns="91428" bIns="45714"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902599" y="9519056"/>
            <a:ext cx="2985559" cy="502834"/>
          </a:xfrm>
          <a:prstGeom prst="rect">
            <a:avLst/>
          </a:prstGeom>
        </p:spPr>
        <p:txBody>
          <a:bodyPr lIns="91428" tIns="45714" rIns="91428" bIns="45714"/>
          <a:lstStyle/>
          <a:p>
            <a:fld id="{121D450D-71FD-4949-846B-1E6F4D941060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70706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5106" y="1237197"/>
            <a:ext cx="9577864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8510" y="3970580"/>
            <a:ext cx="8451056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18.11.2022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‹N°›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95788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18.11.2022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‹N°›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24198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63717" y="402483"/>
            <a:ext cx="2429679" cy="640647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681" y="402483"/>
            <a:ext cx="7148185" cy="640647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18.11.2022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‹N°›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56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18.11.2022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‹N°›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959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812" y="1884671"/>
            <a:ext cx="9718715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812" y="5059035"/>
            <a:ext cx="9718715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18.11.2022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‹N°›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769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680" y="2012414"/>
            <a:ext cx="4788932" cy="479654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4463" y="2012414"/>
            <a:ext cx="4788932" cy="479654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18.11.2022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‹N°›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105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148" y="402484"/>
            <a:ext cx="9718715" cy="146118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6149" y="1853171"/>
            <a:ext cx="476692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149" y="2761381"/>
            <a:ext cx="4766923" cy="4061576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04463" y="1853171"/>
            <a:ext cx="4790400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04463" y="2761381"/>
            <a:ext cx="4790400" cy="4061576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18.11.2022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‹N°›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21498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18.11.2022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‹N°›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6446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18.11.2022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‹N°›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2577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148" y="503978"/>
            <a:ext cx="3634247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0400" y="1088455"/>
            <a:ext cx="5704463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6148" y="2267902"/>
            <a:ext cx="3634247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18.11.2022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‹N°›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75344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148" y="503978"/>
            <a:ext cx="3634247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90400" y="1088455"/>
            <a:ext cx="5704463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6148" y="2267902"/>
            <a:ext cx="3634247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D6AD-1E1B-4721-80CC-03A605F5FCFE}" type="datetimeFigureOut">
              <a:rPr lang="tr-TR" smtClean="0"/>
              <a:t>18.11.2022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C5F10-9DEC-4EBA-857B-B0F8993055BE}" type="slidenum">
              <a:rPr lang="tr-TR" smtClean="0"/>
              <a:t>‹N°›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8134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4680" y="402484"/>
            <a:ext cx="9718715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4680" y="2012414"/>
            <a:ext cx="9718715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4680" y="7006700"/>
            <a:ext cx="253531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CD6AD-1E1B-4721-80CC-03A605F5FCFE}" type="datetimeFigureOut">
              <a:rPr lang="tr-TR" smtClean="0"/>
              <a:t>18.11.2022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32550" y="7006700"/>
            <a:ext cx="380297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8078" y="7006700"/>
            <a:ext cx="253531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C5F10-9DEC-4EBA-857B-B0F8993055BE}" type="slidenum">
              <a:rPr lang="tr-TR" smtClean="0"/>
              <a:t>‹N°›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1661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E8DAC26F-235A-4A8C-9BC6-9E66EC01500D}"/>
              </a:ext>
            </a:extLst>
          </p:cNvPr>
          <p:cNvSpPr txBox="1"/>
          <p:nvPr/>
        </p:nvSpPr>
        <p:spPr>
          <a:xfrm>
            <a:off x="306422" y="262742"/>
            <a:ext cx="3049425" cy="544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941" b="1" dirty="0">
                <a:solidFill>
                  <a:srgbClr val="002060"/>
                </a:solidFill>
              </a:rPr>
              <a:t>TECHNICAL NOTES</a:t>
            </a:r>
            <a:endParaRPr lang="tr-TR" sz="2941" b="1" dirty="0">
              <a:solidFill>
                <a:srgbClr val="002060"/>
              </a:solidFill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F339E08-3C1E-44F7-ADAE-CDE3FF5852AC}"/>
              </a:ext>
            </a:extLst>
          </p:cNvPr>
          <p:cNvCxnSpPr>
            <a:cxnSpLocks/>
          </p:cNvCxnSpPr>
          <p:nvPr/>
        </p:nvCxnSpPr>
        <p:spPr>
          <a:xfrm flipV="1">
            <a:off x="245660" y="840336"/>
            <a:ext cx="10822674" cy="36455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239752E-FC46-4CAF-9029-F93910F5E08A}"/>
              </a:ext>
            </a:extLst>
          </p:cNvPr>
          <p:cNvSpPr txBox="1"/>
          <p:nvPr/>
        </p:nvSpPr>
        <p:spPr>
          <a:xfrm>
            <a:off x="182015" y="2804483"/>
            <a:ext cx="1729704" cy="318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71" b="1" u="sng" dirty="0"/>
              <a:t>VIRPIL ALPHA STICK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10BE18-4BD7-4547-A6A0-D0CBCDB9CFEB}"/>
              </a:ext>
            </a:extLst>
          </p:cNvPr>
          <p:cNvSpPr txBox="1"/>
          <p:nvPr/>
        </p:nvSpPr>
        <p:spPr>
          <a:xfrm>
            <a:off x="364754" y="3278789"/>
            <a:ext cx="5243127" cy="318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0237" indent="-300237">
              <a:buFont typeface="Arial" panose="020B0604020202020204" pitchFamily="34" charset="0"/>
              <a:buChar char="•"/>
            </a:pPr>
            <a:r>
              <a:rPr lang="en-US" sz="1471" dirty="0" smtClean="0"/>
              <a:t>Slider is set from 0 to 95% for Break </a:t>
            </a:r>
            <a:endParaRPr lang="en-US" sz="147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692200-481F-4959-8B7E-06475EC0769B}"/>
              </a:ext>
            </a:extLst>
          </p:cNvPr>
          <p:cNvSpPr txBox="1"/>
          <p:nvPr/>
        </p:nvSpPr>
        <p:spPr>
          <a:xfrm>
            <a:off x="161885" y="1280384"/>
            <a:ext cx="10810915" cy="1127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Underlying profile relies on certain customizations on Virpil Software. After calibration, certain “axis to button” modifications are needed. </a:t>
            </a:r>
            <a:r>
              <a:rPr lang="en-US" sz="1682" dirty="0"/>
              <a:t>(</a:t>
            </a:r>
            <a:r>
              <a:rPr lang="en-US" sz="1261" i="1" dirty="0"/>
              <a:t>Button numbers assigned by the Virpil software may change so the profile must change accordingly.)</a:t>
            </a:r>
          </a:p>
          <a:p>
            <a:endParaRPr lang="en-US" sz="1261" i="1" dirty="0"/>
          </a:p>
          <a:p>
            <a:r>
              <a:rPr lang="en-US" sz="1261" i="1" dirty="0"/>
              <a:t>Physical button # means the button number on the hardware, Logical button # means the button number on Windows. Due to that, you’ll see the Logical Button # on DCS Control assignment screen not the Physical one.</a:t>
            </a:r>
            <a:endParaRPr lang="tr-TR" sz="2522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1CEB85-41C1-4297-8CC7-7F513FD168BB}"/>
              </a:ext>
            </a:extLst>
          </p:cNvPr>
          <p:cNvSpPr txBox="1"/>
          <p:nvPr/>
        </p:nvSpPr>
        <p:spPr>
          <a:xfrm>
            <a:off x="182015" y="3834930"/>
            <a:ext cx="1929824" cy="318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71" b="1" u="sng" dirty="0"/>
              <a:t>VIRPIL CM3 THROTTLE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F53E3A-5A1B-41B4-A2A2-023B441E5DF8}"/>
              </a:ext>
            </a:extLst>
          </p:cNvPr>
          <p:cNvSpPr txBox="1"/>
          <p:nvPr/>
        </p:nvSpPr>
        <p:spPr>
          <a:xfrm>
            <a:off x="306422" y="4494243"/>
            <a:ext cx="7565810" cy="2129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0237" indent="-300237">
              <a:buFont typeface="Arial" panose="020B0604020202020204" pitchFamily="34" charset="0"/>
              <a:buChar char="•"/>
            </a:pPr>
            <a:r>
              <a:rPr lang="en-US" sz="1471" dirty="0" err="1"/>
              <a:t>rX</a:t>
            </a:r>
            <a:r>
              <a:rPr lang="en-US" sz="1471" dirty="0"/>
              <a:t> and </a:t>
            </a:r>
            <a:r>
              <a:rPr lang="en-US" sz="1471" dirty="0" err="1"/>
              <a:t>rY</a:t>
            </a:r>
            <a:r>
              <a:rPr lang="en-US" sz="1471" dirty="0"/>
              <a:t> axes are set to buttons on %</a:t>
            </a:r>
            <a:r>
              <a:rPr lang="en-US" sz="1471" dirty="0" smtClean="0"/>
              <a:t>0 to x% - dependent of you physical detent setting up,  used </a:t>
            </a:r>
            <a:r>
              <a:rPr lang="en-US" sz="1471" dirty="0"/>
              <a:t>for </a:t>
            </a:r>
            <a:r>
              <a:rPr lang="en-US" sz="1471" dirty="0" smtClean="0"/>
              <a:t>Off/Idle detent.</a:t>
            </a:r>
            <a:br>
              <a:rPr lang="en-US" sz="1471" dirty="0" smtClean="0"/>
            </a:br>
            <a:r>
              <a:rPr lang="en-US" sz="1471" dirty="0" smtClean="0"/>
              <a:t>Stay in the off position in order to initiate the crank procedure</a:t>
            </a:r>
            <a:r>
              <a:rPr lang="en-US" sz="1471" dirty="0"/>
              <a:t>, then </a:t>
            </a:r>
            <a:r>
              <a:rPr lang="en-US" sz="1471" dirty="0" smtClean="0"/>
              <a:t>set idle (axes </a:t>
            </a:r>
            <a:r>
              <a:rPr lang="en-US" sz="1471" dirty="0"/>
              <a:t>to buttons #125-126)</a:t>
            </a:r>
          </a:p>
          <a:p>
            <a:pPr marL="300237" indent="-300237">
              <a:buFont typeface="Arial" panose="020B0604020202020204" pitchFamily="34" charset="0"/>
              <a:buChar char="•"/>
            </a:pPr>
            <a:endParaRPr lang="en-US" sz="1471" dirty="0"/>
          </a:p>
          <a:p>
            <a:pPr marL="300237" indent="-300237">
              <a:buFont typeface="Arial" panose="020B0604020202020204" pitchFamily="34" charset="0"/>
              <a:buChar char="•"/>
            </a:pPr>
            <a:r>
              <a:rPr lang="en-US" sz="1471" dirty="0"/>
              <a:t>Z axis is set to axis to buttons on %0 </a:t>
            </a:r>
            <a:r>
              <a:rPr lang="en-US" sz="1471" dirty="0" smtClean="0"/>
              <a:t>, 50% and </a:t>
            </a:r>
            <a:r>
              <a:rPr lang="en-US" sz="1471" dirty="0"/>
              <a:t>%100 </a:t>
            </a:r>
            <a:r>
              <a:rPr lang="en-US" sz="1471" dirty="0" smtClean="0"/>
              <a:t>, used for Flaps Auto, Half and Full</a:t>
            </a:r>
          </a:p>
          <a:p>
            <a:pPr marL="300237" indent="-300237">
              <a:buFont typeface="Arial" panose="020B0604020202020204" pitchFamily="34" charset="0"/>
              <a:buChar char="•"/>
            </a:pPr>
            <a:endParaRPr lang="en-US" sz="1471" dirty="0"/>
          </a:p>
          <a:p>
            <a:pPr marL="300237" indent="-300237">
              <a:buFont typeface="Arial" panose="020B0604020202020204" pitchFamily="34" charset="0"/>
              <a:buChar char="•"/>
            </a:pPr>
            <a:r>
              <a:rPr lang="en-US" sz="1471" dirty="0" smtClean="0"/>
              <a:t>Cockpit view select : to use in case no Track </a:t>
            </a:r>
            <a:r>
              <a:rPr lang="en-US" sz="1471" dirty="0" err="1" smtClean="0"/>
              <a:t>Ir</a:t>
            </a:r>
            <a:r>
              <a:rPr lang="en-US" sz="1471" dirty="0" smtClean="0"/>
              <a:t> [View control]</a:t>
            </a:r>
            <a:endParaRPr lang="en-US" sz="1471" dirty="0"/>
          </a:p>
          <a:p>
            <a:pPr marL="300237" indent="-300237">
              <a:buFont typeface="Arial" panose="020B0604020202020204" pitchFamily="34" charset="0"/>
              <a:buChar char="•"/>
            </a:pPr>
            <a:endParaRPr lang="tr-TR" sz="147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3132" y="5332614"/>
            <a:ext cx="1928027" cy="39627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3132" y="4575794"/>
            <a:ext cx="1790855" cy="541067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364754" y="6592186"/>
            <a:ext cx="5426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Before</a:t>
            </a:r>
            <a:r>
              <a:rPr lang="fr-FR" sz="1400" dirty="0" smtClean="0"/>
              <a:t> </a:t>
            </a:r>
            <a:r>
              <a:rPr lang="fr-FR" sz="1400" dirty="0" err="1" smtClean="0"/>
              <a:t>starting</a:t>
            </a:r>
            <a:r>
              <a:rPr lang="fr-FR" sz="1400" dirty="0" smtClean="0"/>
              <a:t>, all T1 to T4 must </a:t>
            </a:r>
            <a:r>
              <a:rPr lang="fr-FR" sz="1400" dirty="0" err="1" smtClean="0"/>
              <a:t>be</a:t>
            </a:r>
            <a:r>
              <a:rPr lang="fr-FR" sz="1400" dirty="0" smtClean="0"/>
              <a:t> Off [Up] – </a:t>
            </a:r>
            <a:r>
              <a:rPr lang="fr-FR" sz="1400" dirty="0" err="1" smtClean="0"/>
              <a:t>Throttle</a:t>
            </a:r>
            <a:r>
              <a:rPr lang="fr-FR" sz="1400" dirty="0" smtClean="0"/>
              <a:t> </a:t>
            </a:r>
            <a:r>
              <a:rPr lang="fr-FR" sz="1400" dirty="0" err="1" smtClean="0"/>
              <a:t>Idle</a:t>
            </a:r>
            <a:r>
              <a:rPr lang="fr-FR" sz="1400" dirty="0" smtClean="0"/>
              <a:t> position</a:t>
            </a:r>
            <a:endParaRPr lang="fr-FR" sz="14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327" y="3053932"/>
            <a:ext cx="2159111" cy="76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626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6F2752D-22CF-4566-BFC8-9AD5A831B1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751" y="2432243"/>
            <a:ext cx="2113532" cy="34740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3E6334-B28B-4F83-A7BD-D1D844B8C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2393" y="679539"/>
            <a:ext cx="2198372" cy="3026059"/>
          </a:xfrm>
          <a:prstGeom prst="rect">
            <a:avLst/>
          </a:prstGeom>
        </p:spPr>
      </p:pic>
      <p:graphicFrame>
        <p:nvGraphicFramePr>
          <p:cNvPr id="21" name="Table 95">
            <a:extLst>
              <a:ext uri="{FF2B5EF4-FFF2-40B4-BE49-F238E27FC236}">
                <a16:creationId xmlns:a16="http://schemas.microsoft.com/office/drawing/2014/main" id="{DBACF4C3-A41D-4C68-B904-BFD196135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6036125"/>
              </p:ext>
            </p:extLst>
          </p:nvPr>
        </p:nvGraphicFramePr>
        <p:xfrm>
          <a:off x="3623900" y="485281"/>
          <a:ext cx="1392631" cy="172901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53909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722722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Trim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control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gradFill flip="none" rotWithShape="1">
                      <a:gsLst>
                        <a:gs pos="0">
                          <a:schemeClr val="accent4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sz="10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 sz="11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72000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13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T/o Trim</a:t>
                      </a:r>
                      <a:endParaRPr lang="tr-TR" sz="1200" b="0" dirty="0">
                        <a:solidFill>
                          <a:srgbClr val="FF0000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16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r>
                        <a:rPr lang="tr-TR" sz="1200" b="0" dirty="0">
                          <a:latin typeface="Bahnschrift Condensed" panose="020B0502040204020203" pitchFamily="34" charset="0"/>
                        </a:rPr>
                        <a:t>T</a:t>
                      </a:r>
                      <a:r>
                        <a:rPr lang="fr-FR" sz="1200" b="0" dirty="0" err="1">
                          <a:latin typeface="Bahnschrift Condensed" panose="020B0502040204020203" pitchFamily="34" charset="0"/>
                        </a:rPr>
                        <a:t>rim</a:t>
                      </a:r>
                      <a:r>
                        <a:rPr lang="tr-TR" sz="1200" b="0" dirty="0">
                          <a:latin typeface="Bahnschrift Condensed" panose="020B0502040204020203" pitchFamily="34" charset="0"/>
                        </a:rPr>
                        <a:t> - </a:t>
                      </a:r>
                      <a:r>
                        <a:rPr lang="fr-FR" sz="1200" b="0" dirty="0">
                          <a:latin typeface="Bahnschrift Condensed" panose="020B0502040204020203" pitchFamily="34" charset="0"/>
                        </a:rPr>
                        <a:t>Up</a:t>
                      </a:r>
                      <a:endParaRPr lang="tr-TR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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17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r>
                        <a:rPr lang="tr-TR" sz="1200" b="0" dirty="0">
                          <a:latin typeface="Bahnschrift Condensed" panose="020B0502040204020203" pitchFamily="34" charset="0"/>
                        </a:rPr>
                        <a:t>T</a:t>
                      </a:r>
                      <a:r>
                        <a:rPr lang="fr-FR" sz="1200" b="0" dirty="0" err="1">
                          <a:latin typeface="Bahnschrift Condensed" panose="020B0502040204020203" pitchFamily="34" charset="0"/>
                        </a:rPr>
                        <a:t>rim</a:t>
                      </a:r>
                      <a:r>
                        <a:rPr lang="fr-FR" sz="1200" b="0" dirty="0"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fr-FR" sz="1200" b="0" dirty="0" err="1">
                          <a:latin typeface="Bahnschrift Condensed" panose="020B0502040204020203" pitchFamily="34" charset="0"/>
                        </a:rPr>
                        <a:t>Left</a:t>
                      </a:r>
                      <a:endParaRPr lang="tr-TR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14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r>
                        <a:rPr lang="tr-TR" sz="1200" b="0" dirty="0">
                          <a:latin typeface="Bahnschrift Condensed" panose="020B0502040204020203" pitchFamily="34" charset="0"/>
                        </a:rPr>
                        <a:t>T</a:t>
                      </a:r>
                      <a:r>
                        <a:rPr lang="fr-FR" sz="1200" b="0" dirty="0" err="1">
                          <a:latin typeface="Bahnschrift Condensed" panose="020B0502040204020203" pitchFamily="34" charset="0"/>
                        </a:rPr>
                        <a:t>rim</a:t>
                      </a:r>
                      <a:r>
                        <a:rPr lang="fr-FR" sz="1200" b="0" dirty="0">
                          <a:latin typeface="Bahnschrift Condensed" panose="020B0502040204020203" pitchFamily="34" charset="0"/>
                        </a:rPr>
                        <a:t> Down</a:t>
                      </a:r>
                      <a:endParaRPr lang="tr-TR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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15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r>
                        <a:rPr lang="tr-TR" sz="1200" dirty="0">
                          <a:latin typeface="Bahnschrift Condensed" panose="020B0502040204020203" pitchFamily="34" charset="0"/>
                        </a:rPr>
                        <a:t>T</a:t>
                      </a:r>
                      <a:r>
                        <a:rPr lang="fr-FR" sz="1200" dirty="0" err="1">
                          <a:latin typeface="Bahnschrift Condensed" panose="020B0502040204020203" pitchFamily="34" charset="0"/>
                        </a:rPr>
                        <a:t>rim</a:t>
                      </a:r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 Right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</a:tbl>
          </a:graphicData>
        </a:graphic>
      </p:graphicFrame>
      <p:graphicFrame>
        <p:nvGraphicFramePr>
          <p:cNvPr id="23" name="Table 95">
            <a:extLst>
              <a:ext uri="{FF2B5EF4-FFF2-40B4-BE49-F238E27FC236}">
                <a16:creationId xmlns:a16="http://schemas.microsoft.com/office/drawing/2014/main" id="{FBC5B7CC-8B0E-4A85-AC83-568DD68D8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136412"/>
              </p:ext>
            </p:extLst>
          </p:nvPr>
        </p:nvGraphicFramePr>
        <p:xfrm>
          <a:off x="180903" y="1274892"/>
          <a:ext cx="1573474" cy="188242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51812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46556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808798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Sensor control</a:t>
                      </a:r>
                    </a:p>
                  </a:txBody>
                  <a:tcPr marL="37826" marR="37826" marT="37826" marB="37826" anchor="ctr">
                    <a:gradFill flip="none" rotWithShape="1">
                      <a:gsLst>
                        <a:gs pos="0">
                          <a:schemeClr val="accent4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07</a:t>
                      </a:r>
                      <a:endParaRPr lang="tr-TR" sz="10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STEP [SA]</a:t>
                      </a:r>
                      <a:br>
                        <a:rPr lang="fr-FR" sz="120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</a:br>
                      <a:r>
                        <a:rPr lang="fr-FR" sz="1200" dirty="0" smtClean="0">
                          <a:solidFill>
                            <a:srgbClr val="C00000"/>
                          </a:solidFill>
                          <a:latin typeface="Bahnschrift Condensed" panose="020B0502040204020203" pitchFamily="34" charset="0"/>
                        </a:rPr>
                        <a:t>IFF</a:t>
                      </a:r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fr-FR" sz="9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(long </a:t>
                      </a:r>
                      <a:r>
                        <a:rPr lang="fr-FR" sz="900" b="0" dirty="0" err="1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  <a:r>
                        <a:rPr lang="fr-FR" sz="9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)</a:t>
                      </a:r>
                      <a:endParaRPr lang="tr-TR" sz="9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latin typeface="Bahnschrift Condensed" panose="020B0502040204020203" pitchFamily="34" charset="0"/>
                        </a:rPr>
                        <a:t>8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SOI  Up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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latin typeface="Bahnschrift Condensed" panose="020B0502040204020203" pitchFamily="34" charset="0"/>
                        </a:rPr>
                        <a:t>11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SOI </a:t>
                      </a:r>
                      <a:r>
                        <a:rPr lang="fr-FR" sz="1200" dirty="0" err="1">
                          <a:latin typeface="Bahnschrift Condensed" panose="020B0502040204020203" pitchFamily="34" charset="0"/>
                        </a:rPr>
                        <a:t>Left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latin typeface="Bahnschrift Condensed" panose="020B0502040204020203" pitchFamily="34" charset="0"/>
                        </a:rPr>
                        <a:t>10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SOI Down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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latin typeface="Bahnschrift Condensed" panose="020B0502040204020203" pitchFamily="34" charset="0"/>
                        </a:rPr>
                        <a:t>09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SOI Right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</a:tbl>
          </a:graphicData>
        </a:graphic>
      </p:graphicFrame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B7EFE45-9860-49F7-8041-28EDE9476C37}"/>
              </a:ext>
            </a:extLst>
          </p:cNvPr>
          <p:cNvCxnSpPr>
            <a:cxnSpLocks/>
            <a:endCxn id="67" idx="1"/>
          </p:cNvCxnSpPr>
          <p:nvPr/>
        </p:nvCxnSpPr>
        <p:spPr>
          <a:xfrm flipV="1">
            <a:off x="3335077" y="2963250"/>
            <a:ext cx="398778" cy="12019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468095B-6345-4BE3-9AE3-CB6CED452ECE}"/>
              </a:ext>
            </a:extLst>
          </p:cNvPr>
          <p:cNvCxnSpPr>
            <a:cxnSpLocks/>
            <a:endCxn id="23" idx="3"/>
          </p:cNvCxnSpPr>
          <p:nvPr/>
        </p:nvCxnSpPr>
        <p:spPr>
          <a:xfrm flipH="1" flipV="1">
            <a:off x="1754377" y="2216104"/>
            <a:ext cx="1228599" cy="9902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3C90BC5C-1639-4E1C-9994-385B675C18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8549" y="5504621"/>
            <a:ext cx="245359" cy="232903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E32D0DC-A48D-45EB-8980-98324F65F20A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1192287" y="4070862"/>
            <a:ext cx="1840831" cy="7151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D246356-3B52-4AF9-959F-B9755211E8C5}"/>
              </a:ext>
            </a:extLst>
          </p:cNvPr>
          <p:cNvCxnSpPr>
            <a:cxnSpLocks/>
            <a:stCxn id="31" idx="3"/>
          </p:cNvCxnSpPr>
          <p:nvPr/>
        </p:nvCxnSpPr>
        <p:spPr>
          <a:xfrm flipV="1">
            <a:off x="1754377" y="3224479"/>
            <a:ext cx="985910" cy="5371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8173BBD-ADAC-4450-AC6F-54F744AF8B12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3248302" y="1349787"/>
            <a:ext cx="375598" cy="13554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BB08CE07-124C-425B-8018-C0AC69BB8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763854"/>
              </p:ext>
            </p:extLst>
          </p:nvPr>
        </p:nvGraphicFramePr>
        <p:xfrm>
          <a:off x="1609110" y="809125"/>
          <a:ext cx="1669556" cy="27724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53909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999647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77244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12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 err="1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Weapon</a:t>
                      </a:r>
                      <a:r>
                        <a:rPr lang="fr-FR" sz="1200" b="0" baseline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release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113478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</a:tbl>
          </a:graphicData>
        </a:graphic>
      </p:graphicFrame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FF942B9-DE26-4A99-ACA0-58445F74D652}"/>
              </a:ext>
            </a:extLst>
          </p:cNvPr>
          <p:cNvCxnSpPr>
            <a:cxnSpLocks/>
            <a:endCxn id="48" idx="2"/>
          </p:cNvCxnSpPr>
          <p:nvPr/>
        </p:nvCxnSpPr>
        <p:spPr>
          <a:xfrm flipH="1" flipV="1">
            <a:off x="2443888" y="1086369"/>
            <a:ext cx="451418" cy="17043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53" name="Table 52">
            <a:extLst>
              <a:ext uri="{FF2B5EF4-FFF2-40B4-BE49-F238E27FC236}">
                <a16:creationId xmlns:a16="http://schemas.microsoft.com/office/drawing/2014/main" id="{E4FD1F23-50E8-4089-9C68-2A8CE3ECD2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561722"/>
              </p:ext>
            </p:extLst>
          </p:nvPr>
        </p:nvGraphicFramePr>
        <p:xfrm>
          <a:off x="9154519" y="438983"/>
          <a:ext cx="2030932" cy="130642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2896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318977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282995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Autopilot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gradFill flip="none" rotWithShape="1">
                      <a:gsLst>
                        <a:gs pos="0">
                          <a:schemeClr val="accent4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tr-TR" sz="1000" b="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 defTabSz="72000"/>
                      <a:endParaRPr lang="tr-TR" sz="11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6000" marR="37826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  <a:ea typeface="+mn-ea"/>
                          <a:cs typeface="+mn-cs"/>
                        </a:rPr>
                        <a:t>18</a:t>
                      </a:r>
                      <a:endParaRPr lang="tr-TR" sz="1000" b="0" kern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72000"/>
                      <a:r>
                        <a:rPr lang="fr-FR" sz="1200" b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ahnschrift Condensed" panose="020B0502040204020203" pitchFamily="34" charset="0"/>
                        </a:rPr>
                        <a:t>On</a:t>
                      </a:r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/ </a:t>
                      </a:r>
                      <a:r>
                        <a:rPr lang="fr-FR" sz="1200" b="0" dirty="0" smtClean="0">
                          <a:solidFill>
                            <a:srgbClr val="FF0000"/>
                          </a:solidFill>
                          <a:latin typeface="Bahnschrift Condensed" panose="020B0502040204020203" pitchFamily="34" charset="0"/>
                        </a:rPr>
                        <a:t>Off</a:t>
                      </a:r>
                      <a:endParaRPr lang="tr-TR" sz="1200" b="0" dirty="0">
                        <a:solidFill>
                          <a:srgbClr val="FF0000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19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/>
                </a:tc>
                <a:tc>
                  <a:txBody>
                    <a:bodyPr/>
                    <a:lstStyle/>
                    <a:p>
                      <a:pPr lvl="0" algn="l" defTabSz="72000"/>
                      <a:r>
                        <a:rPr lang="fr-FR" sz="1200" b="0" dirty="0" smtClean="0">
                          <a:latin typeface="Bahnschrift Condensed" panose="020B0502040204020203" pitchFamily="34" charset="0"/>
                        </a:rPr>
                        <a:t>B ALT – </a:t>
                      </a:r>
                      <a:r>
                        <a:rPr lang="fr-FR" sz="1200" b="0" dirty="0" smtClean="0">
                          <a:solidFill>
                            <a:srgbClr val="C00000"/>
                          </a:solidFill>
                          <a:latin typeface="Bahnschrift Condensed" panose="020B0502040204020203" pitchFamily="34" charset="0"/>
                        </a:rPr>
                        <a:t>R Alt </a:t>
                      </a:r>
                      <a:r>
                        <a:rPr lang="fr-FR" sz="900" b="0" dirty="0" smtClean="0">
                          <a:latin typeface="Bahnschrift Condensed" panose="020B0502040204020203" pitchFamily="34" charset="0"/>
                        </a:rPr>
                        <a:t>(long </a:t>
                      </a:r>
                      <a:r>
                        <a:rPr lang="fr-FR" sz="900" b="0" dirty="0" err="1" smtClean="0">
                          <a:latin typeface="Bahnschrift Condensed" panose="020B0502040204020203" pitchFamily="34" charset="0"/>
                        </a:rPr>
                        <a:t>press</a:t>
                      </a:r>
                      <a:r>
                        <a:rPr lang="fr-FR" sz="900" b="0" dirty="0" smtClean="0">
                          <a:latin typeface="Bahnschrift Condensed" panose="020B0502040204020203" pitchFamily="34" charset="0"/>
                        </a:rPr>
                        <a:t>)</a:t>
                      </a:r>
                      <a:endParaRPr lang="tr-TR" sz="900" b="0" dirty="0">
                        <a:latin typeface="Bahnschrift Condensed" panose="020B0502040204020203" pitchFamily="34" charset="0"/>
                      </a:endParaRPr>
                    </a:p>
                  </a:txBody>
                  <a:tcPr marL="113478" marR="37826" marT="37826" marB="37826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20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/>
                </a:tc>
                <a:tc>
                  <a:txBody>
                    <a:bodyPr/>
                    <a:lstStyle/>
                    <a:p>
                      <a:pPr marL="0" marR="0" lvl="0" indent="0" algn="l" defTabSz="72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 smtClean="0">
                          <a:latin typeface="Bahnschrift Condensed" panose="020B0502040204020203" pitchFamily="34" charset="0"/>
                        </a:rPr>
                        <a:t>ATTH </a:t>
                      </a:r>
                      <a:r>
                        <a:rPr lang="fr-FR" sz="1200" b="0" dirty="0" smtClean="0">
                          <a:solidFill>
                            <a:srgbClr val="C00000"/>
                          </a:solidFill>
                          <a:latin typeface="Bahnschrift Condensed" panose="020B0502040204020203" pitchFamily="34" charset="0"/>
                        </a:rPr>
                        <a:t>_ H SEL </a:t>
                      </a:r>
                      <a:r>
                        <a:rPr lang="fr-FR" sz="900" b="0" dirty="0" smtClean="0">
                          <a:latin typeface="Bahnschrift Condensed" panose="020B0502040204020203" pitchFamily="34" charset="0"/>
                        </a:rPr>
                        <a:t>(long </a:t>
                      </a:r>
                      <a:r>
                        <a:rPr lang="fr-FR" sz="900" b="0" dirty="0" err="1" smtClean="0">
                          <a:latin typeface="Bahnschrift Condensed" panose="020B0502040204020203" pitchFamily="34" charset="0"/>
                        </a:rPr>
                        <a:t>press</a:t>
                      </a:r>
                      <a:r>
                        <a:rPr lang="fr-FR" sz="900" b="0" dirty="0" smtClean="0">
                          <a:latin typeface="Bahnschrift Condensed" panose="020B0502040204020203" pitchFamily="34" charset="0"/>
                        </a:rPr>
                        <a:t>)</a:t>
                      </a:r>
                      <a:endParaRPr lang="fr-FR" sz="1200" b="0" dirty="0">
                        <a:latin typeface="Bahnschrift Condensed" panose="020B0502040204020203" pitchFamily="34" charset="0"/>
                      </a:endParaRPr>
                    </a:p>
                    <a:p>
                      <a:pPr marL="0" marR="0" lvl="0" indent="0" algn="l" defTabSz="72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Bahnschrift Condensed" panose="020B0502040204020203" pitchFamily="34" charset="0"/>
                        </a:rPr>
                        <a:t>CPL</a:t>
                      </a:r>
                      <a:r>
                        <a:rPr lang="fr-FR" sz="1200" b="0" baseline="0" dirty="0" smtClean="0"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fr-FR" sz="900" b="0" baseline="0" dirty="0" smtClean="0">
                          <a:latin typeface="Bahnschrift Condensed" panose="020B0502040204020203" pitchFamily="34" charset="0"/>
                        </a:rPr>
                        <a:t>(</a:t>
                      </a:r>
                      <a:r>
                        <a:rPr lang="fr-FR" sz="900" b="0" baseline="0" dirty="0" err="1" smtClean="0">
                          <a:latin typeface="Bahnschrift Condensed" panose="020B0502040204020203" pitchFamily="34" charset="0"/>
                        </a:rPr>
                        <a:t>Press</a:t>
                      </a:r>
                      <a:r>
                        <a:rPr lang="fr-FR" sz="900" b="0" baseline="0" dirty="0" smtClean="0">
                          <a:latin typeface="Bahnschrift Condensed" panose="020B0502040204020203" pitchFamily="34" charset="0"/>
                        </a:rPr>
                        <a:t> &amp; </a:t>
                      </a:r>
                      <a:r>
                        <a:rPr lang="fr-FR" sz="900" b="0" baseline="0" dirty="0" err="1" smtClean="0">
                          <a:latin typeface="Bahnschrift Condensed" panose="020B0502040204020203" pitchFamily="34" charset="0"/>
                        </a:rPr>
                        <a:t>Hold</a:t>
                      </a:r>
                      <a:r>
                        <a:rPr lang="fr-FR" sz="900" b="0" baseline="0" dirty="0" smtClean="0">
                          <a:latin typeface="Bahnschrift Condensed" panose="020B0502040204020203" pitchFamily="34" charset="0"/>
                        </a:rPr>
                        <a:t>)</a:t>
                      </a:r>
                      <a:endParaRPr lang="tr-TR" sz="900" b="0" dirty="0" smtClean="0">
                        <a:latin typeface="Bahnschrift Condensed" panose="020B0502040204020203" pitchFamily="34" charset="0"/>
                      </a:endParaRPr>
                    </a:p>
                  </a:txBody>
                  <a:tcPr marL="113478" marR="37826" marT="37826" marB="37826"/>
                </a:tc>
                <a:extLst>
                  <a:ext uri="{0D108BD9-81ED-4DB2-BD59-A6C34878D82A}">
                    <a16:rowId xmlns:a16="http://schemas.microsoft.com/office/drawing/2014/main" val="2742410883"/>
                  </a:ext>
                </a:extLst>
              </a:tr>
            </a:tbl>
          </a:graphicData>
        </a:graphic>
      </p:graphicFrame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F884067-EFC3-49EB-8D51-33438CAE2514}"/>
              </a:ext>
            </a:extLst>
          </p:cNvPr>
          <p:cNvCxnSpPr>
            <a:cxnSpLocks/>
          </p:cNvCxnSpPr>
          <p:nvPr/>
        </p:nvCxnSpPr>
        <p:spPr>
          <a:xfrm flipH="1">
            <a:off x="8137459" y="1021829"/>
            <a:ext cx="1047384" cy="9062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72" name="Table 71">
            <a:extLst>
              <a:ext uri="{FF2B5EF4-FFF2-40B4-BE49-F238E27FC236}">
                <a16:creationId xmlns:a16="http://schemas.microsoft.com/office/drawing/2014/main" id="{753B5AAA-7CD0-447B-B509-3EFD6FBA95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763630"/>
              </p:ext>
            </p:extLst>
          </p:nvPr>
        </p:nvGraphicFramePr>
        <p:xfrm>
          <a:off x="8799443" y="2626556"/>
          <a:ext cx="2468633" cy="576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793908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36981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1437744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Flip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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1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dirty="0" err="1" smtClean="0">
                          <a:solidFill>
                            <a:schemeClr val="tx1"/>
                          </a:solidFill>
                          <a:latin typeface="Bahnschrift SemiBold Condensed" panose="020B0502040204020203" pitchFamily="34" charset="0"/>
                        </a:rPr>
                        <a:t>Disengage</a:t>
                      </a:r>
                      <a:r>
                        <a:rPr lang="fr-FR" sz="1200" b="0" i="0" dirty="0" smtClean="0">
                          <a:solidFill>
                            <a:schemeClr val="tx1"/>
                          </a:solidFill>
                          <a:latin typeface="Bahnschrift SemiBold Condensed" panose="020B0502040204020203" pitchFamily="34" charset="0"/>
                        </a:rPr>
                        <a:t> </a:t>
                      </a:r>
                      <a:r>
                        <a:rPr lang="fr-FR" sz="1200" b="0" i="0" dirty="0" err="1" smtClean="0">
                          <a:solidFill>
                            <a:schemeClr val="tx1"/>
                          </a:solidFill>
                          <a:latin typeface="Bahnschrift SemiBold Condensed" panose="020B0502040204020203" pitchFamily="34" charset="0"/>
                        </a:rPr>
                        <a:t>Autopilot</a:t>
                      </a:r>
                      <a:r>
                        <a:rPr lang="fr-FR" sz="1200" b="0" i="0" dirty="0" smtClean="0">
                          <a:solidFill>
                            <a:schemeClr val="tx1"/>
                          </a:solidFill>
                          <a:latin typeface="Bahnschrift SemiBold Condensed" panose="020B0502040204020203" pitchFamily="34" charset="0"/>
                        </a:rPr>
                        <a:t> / NWS</a:t>
                      </a:r>
                      <a:endParaRPr lang="tr-TR" sz="1200" b="0" i="0" dirty="0" smtClean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Depress </a:t>
                      </a:r>
                      <a:endParaRPr lang="tr-TR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2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200" b="0" i="0" dirty="0" smtClean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</a:tbl>
          </a:graphicData>
        </a:graphic>
      </p:graphicFrame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2607EC7B-7425-45B0-AD0B-71770307B4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861838"/>
              </p:ext>
            </p:extLst>
          </p:nvPr>
        </p:nvGraphicFramePr>
        <p:xfrm>
          <a:off x="5460785" y="498826"/>
          <a:ext cx="1951015" cy="576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974993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760022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err="1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1st stage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3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Bahnschrift Condensed" panose="020B0502040204020203" pitchFamily="34" charset="0"/>
                        </a:rPr>
                        <a:t>Press 2</a:t>
                      </a:r>
                      <a:r>
                        <a:rPr lang="en-US" sz="1200" b="0" baseline="30000" dirty="0">
                          <a:latin typeface="Bahnschrift Condensed" panose="020B0502040204020203" pitchFamily="34" charset="0"/>
                        </a:rPr>
                        <a:t>nd</a:t>
                      </a:r>
                      <a:r>
                        <a:rPr lang="en-US" sz="1200" b="0" dirty="0">
                          <a:latin typeface="Bahnschrift Condensed" panose="020B0502040204020203" pitchFamily="34" charset="0"/>
                        </a:rPr>
                        <a:t> Stage</a:t>
                      </a:r>
                      <a:endParaRPr lang="tr-TR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4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Gun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</a:tbl>
          </a:graphicData>
        </a:graphic>
      </p:graphicFrame>
      <p:graphicFrame>
        <p:nvGraphicFramePr>
          <p:cNvPr id="74" name="Table 73">
            <a:extLst>
              <a:ext uri="{FF2B5EF4-FFF2-40B4-BE49-F238E27FC236}">
                <a16:creationId xmlns:a16="http://schemas.microsoft.com/office/drawing/2014/main" id="{F883B3A8-12C0-4C1C-B14F-A352593D16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562734"/>
              </p:ext>
            </p:extLst>
          </p:nvPr>
        </p:nvGraphicFramePr>
        <p:xfrm>
          <a:off x="8907369" y="3697358"/>
          <a:ext cx="1846173" cy="576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573467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968937094"/>
                    </a:ext>
                  </a:extLst>
                </a:gridCol>
                <a:gridCol w="1056706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</a:tblGrid>
              <a:tr h="2880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Slider </a:t>
                      </a:r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0-95 %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Wheel</a:t>
                      </a:r>
                      <a:r>
                        <a:rPr lang="fr-FR" sz="1200" b="0" baseline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Breaks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31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Track IR Center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6444989"/>
                  </a:ext>
                </a:extLst>
              </a:tr>
            </a:tbl>
          </a:graphicData>
        </a:graphic>
      </p:graphicFrame>
      <p:graphicFrame>
        <p:nvGraphicFramePr>
          <p:cNvPr id="78" name="Table 95">
            <a:extLst>
              <a:ext uri="{FF2B5EF4-FFF2-40B4-BE49-F238E27FC236}">
                <a16:creationId xmlns:a16="http://schemas.microsoft.com/office/drawing/2014/main" id="{18BB7E92-DAD1-4E19-B235-09F4B3EE2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686740"/>
              </p:ext>
            </p:extLst>
          </p:nvPr>
        </p:nvGraphicFramePr>
        <p:xfrm>
          <a:off x="4329347" y="3325063"/>
          <a:ext cx="2090195" cy="143930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939011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935184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 gridSpan="3">
                  <a:txBody>
                    <a:bodyPr/>
                    <a:lstStyle/>
                    <a:p>
                      <a:pPr algn="ctr"/>
                      <a:r>
                        <a:rPr lang="fr-FR" sz="1400" b="0" dirty="0" err="1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Kneeboard</a:t>
                      </a:r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fr-FR" sz="1400" b="0" dirty="0" err="1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managment</a:t>
                      </a:r>
                      <a:endParaRPr lang="tr-TR" sz="14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gradFill flip="none" rotWithShape="1">
                      <a:gsLst>
                        <a:gs pos="0">
                          <a:schemeClr val="accent4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sz="10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tr-TR" sz="11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Arial Narrow" panose="020B0606020202030204" pitchFamily="34" charset="0"/>
                      </a:endParaRPr>
                    </a:p>
                  </a:txBody>
                  <a:tcPr marL="113478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 1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st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Stage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21 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Kneeboard</a:t>
                      </a:r>
                      <a:endParaRPr lang="tr-TR" sz="12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Bahnschrift Condensed" panose="020B0502040204020203" pitchFamily="34" charset="0"/>
                      </a:endParaRPr>
                    </a:p>
                  </a:txBody>
                  <a:tcPr marL="113478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629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Press 2</a:t>
                      </a:r>
                      <a:r>
                        <a:rPr lang="en-US" sz="1200" baseline="30000" dirty="0">
                          <a:latin typeface="Bahnschrift Condensed" panose="020B0502040204020203" pitchFamily="34" charset="0"/>
                        </a:rPr>
                        <a:t>nd</a:t>
                      </a:r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 Stage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22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Mark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113478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Scroll Up</a:t>
                      </a: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24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 err="1">
                          <a:latin typeface="Bahnschrift Condensed" panose="020B0502040204020203" pitchFamily="34" charset="0"/>
                        </a:rPr>
                        <a:t>Next</a:t>
                      </a:r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 page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113478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Scroll Down</a:t>
                      </a: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23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 err="1">
                          <a:latin typeface="Bahnschrift Condensed" panose="020B0502040204020203" pitchFamily="34" charset="0"/>
                        </a:rPr>
                        <a:t>Previous</a:t>
                      </a:r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 page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113478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</a:tbl>
          </a:graphicData>
        </a:graphic>
      </p:graphicFrame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6C8D4A6-1C78-46E4-B593-2234B0759ED6}"/>
              </a:ext>
            </a:extLst>
          </p:cNvPr>
          <p:cNvCxnSpPr>
            <a:cxnSpLocks/>
            <a:stCxn id="72" idx="1"/>
          </p:cNvCxnSpPr>
          <p:nvPr/>
        </p:nvCxnSpPr>
        <p:spPr>
          <a:xfrm flipH="1" flipV="1">
            <a:off x="8257953" y="2488019"/>
            <a:ext cx="541490" cy="4265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4567C352-DE7C-4456-B44E-8C6655FF255D}"/>
              </a:ext>
            </a:extLst>
          </p:cNvPr>
          <p:cNvCxnSpPr>
            <a:cxnSpLocks/>
            <a:endCxn id="73" idx="3"/>
          </p:cNvCxnSpPr>
          <p:nvPr/>
        </p:nvCxnSpPr>
        <p:spPr>
          <a:xfrm flipH="1" flipV="1">
            <a:off x="7411800" y="786826"/>
            <a:ext cx="549655" cy="13897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2F1BFA-FD84-421C-9220-147796511204}"/>
              </a:ext>
            </a:extLst>
          </p:cNvPr>
          <p:cNvCxnSpPr>
            <a:cxnSpLocks/>
            <a:endCxn id="74" idx="1"/>
          </p:cNvCxnSpPr>
          <p:nvPr/>
        </p:nvCxnSpPr>
        <p:spPr>
          <a:xfrm>
            <a:off x="8066567" y="3003904"/>
            <a:ext cx="840802" cy="981454"/>
          </a:xfrm>
          <a:prstGeom prst="line">
            <a:avLst/>
          </a:prstGeom>
          <a:ln>
            <a:solidFill>
              <a:srgbClr val="FF0000"/>
            </a:solidFill>
            <a:tailEnd type="diamon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E91436E7-C19D-4330-B01C-CFA1EC0ED4C2}"/>
              </a:ext>
            </a:extLst>
          </p:cNvPr>
          <p:cNvCxnSpPr>
            <a:cxnSpLocks/>
            <a:endCxn id="78" idx="1"/>
          </p:cNvCxnSpPr>
          <p:nvPr/>
        </p:nvCxnSpPr>
        <p:spPr>
          <a:xfrm>
            <a:off x="3353583" y="3523665"/>
            <a:ext cx="975764" cy="52105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22" name="Table 95">
            <a:extLst>
              <a:ext uri="{FF2B5EF4-FFF2-40B4-BE49-F238E27FC236}">
                <a16:creationId xmlns:a16="http://schemas.microsoft.com/office/drawing/2014/main" id="{6D786856-6AE6-48A3-BBD3-AF213CD6C0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545788"/>
              </p:ext>
            </p:extLst>
          </p:nvPr>
        </p:nvGraphicFramePr>
        <p:xfrm>
          <a:off x="397430" y="4786048"/>
          <a:ext cx="1589715" cy="172901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53909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919806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Weapons select</a:t>
                      </a:r>
                    </a:p>
                  </a:txBody>
                  <a:tcPr marL="37826" marR="37826" marT="37826" marB="37826" anchor="ctr">
                    <a:gradFill flip="none" rotWithShape="1">
                      <a:gsLst>
                        <a:gs pos="0">
                          <a:schemeClr val="accent4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sz="10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 sz="11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25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Raid FLIR FOV</a:t>
                      </a:r>
                      <a:endParaRPr lang="tr-TR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26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latin typeface="Bahnschrift Condensed" panose="020B0502040204020203" pitchFamily="34" charset="0"/>
                        </a:rPr>
                        <a:t>Amraam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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27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Canon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28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>
                          <a:latin typeface="Bahnschrift Condensed" panose="020B0502040204020203" pitchFamily="34" charset="0"/>
                        </a:rPr>
                        <a:t>Sparrow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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29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Sidewinder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</a:tbl>
          </a:graphicData>
        </a:graphic>
      </p:graphicFrame>
      <p:graphicFrame>
        <p:nvGraphicFramePr>
          <p:cNvPr id="67" name="Table 47">
            <a:extLst>
              <a:ext uri="{FF2B5EF4-FFF2-40B4-BE49-F238E27FC236}">
                <a16:creationId xmlns:a16="http://schemas.microsoft.com/office/drawing/2014/main" id="{BB08CE07-124C-425B-8018-C0AC69BB8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2667"/>
              </p:ext>
            </p:extLst>
          </p:nvPr>
        </p:nvGraphicFramePr>
        <p:xfrm>
          <a:off x="3733855" y="2742544"/>
          <a:ext cx="2104925" cy="44141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526257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55181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323487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77244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06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TDC </a:t>
                      </a:r>
                      <a:r>
                        <a:rPr lang="fr-FR" sz="1200" b="0" dirty="0" err="1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Depress</a:t>
                      </a:r>
                      <a:endParaRPr lang="fr-FR" sz="1200" b="0" dirty="0" smtClean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  <a:p>
                      <a:pPr algn="l"/>
                      <a:r>
                        <a:rPr lang="fr-FR" sz="1200" b="0" dirty="0" smtClean="0">
                          <a:solidFill>
                            <a:srgbClr val="C00000"/>
                          </a:solidFill>
                          <a:latin typeface="Bahnschrift Condensed" panose="020B0502040204020203" pitchFamily="34" charset="0"/>
                        </a:rPr>
                        <a:t>Taxi lights </a:t>
                      </a:r>
                      <a:r>
                        <a:rPr lang="fr-FR" sz="9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(long </a:t>
                      </a:r>
                      <a:r>
                        <a:rPr lang="fr-FR" sz="900" b="0" dirty="0" err="1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  <a:r>
                        <a:rPr lang="fr-FR" sz="9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)</a:t>
                      </a:r>
                      <a:endParaRPr lang="tr-TR" sz="9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113478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</a:tbl>
          </a:graphicData>
        </a:graphic>
      </p:graphicFrame>
      <p:graphicFrame>
        <p:nvGraphicFramePr>
          <p:cNvPr id="97" name="Table 73">
            <a:extLst>
              <a:ext uri="{FF2B5EF4-FFF2-40B4-BE49-F238E27FC236}">
                <a16:creationId xmlns:a16="http://schemas.microsoft.com/office/drawing/2014/main" id="{F883B3A8-12C0-4C1C-B14F-A352593D16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339028"/>
              </p:ext>
            </p:extLst>
          </p:nvPr>
        </p:nvGraphicFramePr>
        <p:xfrm>
          <a:off x="4694452" y="2275357"/>
          <a:ext cx="2211861" cy="288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526381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3198504229"/>
                    </a:ext>
                  </a:extLst>
                </a:gridCol>
                <a:gridCol w="1469480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Bahnschrift SemiBold Condensed" panose="020B0502040204020203" pitchFamily="34" charset="0"/>
                        </a:rPr>
                        <a:t>Press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SemiBold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SemiBold Condensed" panose="020B0502040204020203" pitchFamily="34" charset="0"/>
                        </a:rPr>
                        <a:t>30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SemiBold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 err="1" smtClean="0">
                          <a:solidFill>
                            <a:schemeClr val="tx1"/>
                          </a:solidFill>
                          <a:latin typeface="Bahnschrift SemiBold Condensed" panose="020B0502040204020203" pitchFamily="34" charset="0"/>
                        </a:rPr>
                        <a:t>Unlock</a:t>
                      </a:r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SemiBold Condensed" panose="020B0502040204020203" pitchFamily="34" charset="0"/>
                        </a:rPr>
                        <a:t> TDC - NWS Hi/</a:t>
                      </a:r>
                      <a:r>
                        <a:rPr lang="fr-FR" sz="1200" b="0" dirty="0" err="1" smtClean="0">
                          <a:solidFill>
                            <a:schemeClr val="tx1"/>
                          </a:solidFill>
                          <a:latin typeface="Bahnschrift SemiBold Condensed" panose="020B0502040204020203" pitchFamily="34" charset="0"/>
                        </a:rPr>
                        <a:t>low</a:t>
                      </a:r>
                      <a:endParaRPr lang="tr-TR" sz="1200" b="0" dirty="0" smtClean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</a:tbl>
          </a:graphicData>
        </a:graphic>
      </p:graphicFrame>
      <p:cxnSp>
        <p:nvCxnSpPr>
          <p:cNvPr id="103" name="Straight Connector 95">
            <a:extLst>
              <a:ext uri="{FF2B5EF4-FFF2-40B4-BE49-F238E27FC236}">
                <a16:creationId xmlns:a16="http://schemas.microsoft.com/office/drawing/2014/main" id="{492F1BFA-FD84-421C-9220-147796511204}"/>
              </a:ext>
            </a:extLst>
          </p:cNvPr>
          <p:cNvCxnSpPr>
            <a:cxnSpLocks/>
            <a:stCxn id="97" idx="3"/>
          </p:cNvCxnSpPr>
          <p:nvPr/>
        </p:nvCxnSpPr>
        <p:spPr>
          <a:xfrm>
            <a:off x="6906313" y="2419357"/>
            <a:ext cx="839828" cy="144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31" name="Table 95">
            <a:extLst>
              <a:ext uri="{FF2B5EF4-FFF2-40B4-BE49-F238E27FC236}">
                <a16:creationId xmlns:a16="http://schemas.microsoft.com/office/drawing/2014/main" id="{6D786856-6AE6-48A3-BBD3-AF213CD6C0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31781"/>
              </p:ext>
            </p:extLst>
          </p:nvPr>
        </p:nvGraphicFramePr>
        <p:xfrm>
          <a:off x="180903" y="3329151"/>
          <a:ext cx="1573474" cy="86501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79729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877745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View control</a:t>
                      </a:r>
                    </a:p>
                  </a:txBody>
                  <a:tcPr marL="37826" marR="37826" marT="37826" marB="37826" anchor="ctr">
                    <a:gradFill flip="none" rotWithShape="1">
                      <a:gsLst>
                        <a:gs pos="0">
                          <a:schemeClr val="accent4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sz="10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 sz="11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05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Center </a:t>
                      </a:r>
                      <a:r>
                        <a:rPr lang="fr-FR" sz="1200" b="0" dirty="0" err="1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view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72000" marR="36000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 Narrow" panose="020B0606020202030204" pitchFamily="34" charset="0"/>
                          <a:sym typeface="Wingdings 3" panose="05040102010807070707" pitchFamily="18" charset="2"/>
                        </a:rPr>
                        <a:t></a:t>
                      </a:r>
                      <a:endParaRPr lang="en-US" sz="1200" dirty="0">
                        <a:latin typeface="Arial Narrow" panose="020B0606020202030204" pitchFamily="34" charset="0"/>
                      </a:endParaRPr>
                    </a:p>
                  </a:txBody>
                  <a:tcPr marL="37826" marR="37826" marT="37826" marB="37826" anchor="ctr"/>
                </a:tc>
                <a:tc gridSpan="2">
                  <a:txBody>
                    <a:bodyPr/>
                    <a:lstStyle/>
                    <a:p>
                      <a:r>
                        <a:rPr lang="fr-FR" sz="1200" b="0" dirty="0" smtClean="0">
                          <a:latin typeface="Bahnschrift Condensed" panose="020B0502040204020203" pitchFamily="34" charset="0"/>
                        </a:rPr>
                        <a:t>4 directions </a:t>
                      </a:r>
                      <a:r>
                        <a:rPr lang="fr-FR" sz="1200" b="0" dirty="0" err="1" smtClean="0">
                          <a:latin typeface="Bahnschrift Condensed" panose="020B0502040204020203" pitchFamily="34" charset="0"/>
                        </a:rPr>
                        <a:t>hat</a:t>
                      </a:r>
                      <a:endParaRPr lang="tr-TR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 hMerge="1">
                  <a:txBody>
                    <a:bodyPr/>
                    <a:lstStyle/>
                    <a:p>
                      <a:endParaRPr lang="tr-TR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6000" marT="37826" marB="37826"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</a:tbl>
          </a:graphicData>
        </a:graphic>
      </p:graphicFrame>
      <p:sp>
        <p:nvSpPr>
          <p:cNvPr id="34" name="TextBox 39">
            <a:extLst>
              <a:ext uri="{FF2B5EF4-FFF2-40B4-BE49-F238E27FC236}">
                <a16:creationId xmlns:a16="http://schemas.microsoft.com/office/drawing/2014/main" id="{0C309D51-5BEC-45E9-8D01-FDC9FD77F0E4}"/>
              </a:ext>
            </a:extLst>
          </p:cNvPr>
          <p:cNvSpPr txBox="1"/>
          <p:nvPr/>
        </p:nvSpPr>
        <p:spPr>
          <a:xfrm>
            <a:off x="5800383" y="5621072"/>
            <a:ext cx="42418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Bahnschrift Condensed" panose="020B0502040204020203" pitchFamily="34" charset="0"/>
              </a:rPr>
              <a:t>VPC </a:t>
            </a:r>
            <a:r>
              <a:rPr lang="en-US" sz="2000" b="1" dirty="0" err="1">
                <a:solidFill>
                  <a:srgbClr val="002060"/>
                </a:solidFill>
                <a:latin typeface="Bahnschrift Condensed" panose="020B0502040204020203" pitchFamily="34" charset="0"/>
              </a:rPr>
              <a:t>WarBRD</a:t>
            </a:r>
            <a:r>
              <a:rPr lang="en-US" sz="2000" b="1" dirty="0">
                <a:solidFill>
                  <a:srgbClr val="002060"/>
                </a:solidFill>
                <a:latin typeface="Bahnschrift Condensed" panose="020B0502040204020203" pitchFamily="34" charset="0"/>
              </a:rPr>
              <a:t> ALPHA-R STICK</a:t>
            </a:r>
          </a:p>
          <a:p>
            <a:r>
              <a:rPr lang="en-US" sz="20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F18</a:t>
            </a:r>
            <a:r>
              <a:rPr lang="en-US" sz="2000" dirty="0">
                <a:latin typeface="Bahnschrift Condensed" panose="020B0502040204020203" pitchFamily="34" charset="0"/>
              </a:rPr>
              <a:t> </a:t>
            </a:r>
            <a:r>
              <a:rPr lang="en-US" sz="1600" dirty="0">
                <a:latin typeface="Bahnschrift Condensed" panose="020B0502040204020203" pitchFamily="34" charset="0"/>
              </a:rPr>
              <a:t>Control Mapping Reference Sheet, Rev </a:t>
            </a:r>
            <a:r>
              <a:rPr lang="en-US" sz="1600" dirty="0" smtClean="0">
                <a:latin typeface="Bahnschrift Condensed" panose="020B0502040204020203" pitchFamily="34" charset="0"/>
              </a:rPr>
              <a:t>3.6 </a:t>
            </a:r>
            <a:r>
              <a:rPr lang="en-US" sz="1600" dirty="0">
                <a:latin typeface="Bahnschrift Condensed" panose="020B0502040204020203" pitchFamily="34" charset="0"/>
              </a:rPr>
              <a:t>- </a:t>
            </a:r>
            <a:r>
              <a:rPr lang="en-US" sz="1600" dirty="0" smtClean="0">
                <a:latin typeface="Bahnschrift Condensed" panose="020B0502040204020203" pitchFamily="34" charset="0"/>
              </a:rPr>
              <a:t>Nov  2022</a:t>
            </a:r>
            <a:r>
              <a:rPr lang="en-US" sz="2000" dirty="0">
                <a:latin typeface="Bahnschrift Condensed" panose="020B0502040204020203" pitchFamily="34" charset="0"/>
              </a:rPr>
              <a:t/>
            </a:r>
            <a:br>
              <a:rPr lang="en-US" sz="2000" dirty="0">
                <a:latin typeface="Bahnschrift Condensed" panose="020B0502040204020203" pitchFamily="34" charset="0"/>
              </a:rPr>
            </a:br>
            <a:r>
              <a:rPr lang="en-US" sz="1200" dirty="0">
                <a:latin typeface="Bahnschrift Condensed" panose="020B0502040204020203" pitchFamily="34" charset="0"/>
              </a:rPr>
              <a:t>DCS 2.7 – Not used for VR</a:t>
            </a:r>
            <a:br>
              <a:rPr lang="en-US" sz="1200" dirty="0">
                <a:latin typeface="Bahnschrift Condensed" panose="020B0502040204020203" pitchFamily="34" charset="0"/>
              </a:rPr>
            </a:br>
            <a:r>
              <a:rPr lang="en-US" sz="2000" dirty="0">
                <a:latin typeface="Bahnschrift Condensed" panose="020B0502040204020203" pitchFamily="34" charset="0"/>
              </a:rPr>
              <a:t> </a:t>
            </a:r>
            <a:r>
              <a:rPr lang="en-US" sz="800" dirty="0">
                <a:latin typeface="Bahnschrift Condensed" panose="020B0502040204020203" pitchFamily="34" charset="0"/>
              </a:rPr>
              <a:t>All button/axis functions shown in “Default” software configuration as of Firmware </a:t>
            </a:r>
            <a:r>
              <a:rPr lang="fr-FR" sz="800" dirty="0" smtClean="0">
                <a:latin typeface="Bahnschrift Condensed" panose="020B0502040204020203" pitchFamily="34" charset="0"/>
              </a:rPr>
              <a:t>20220720</a:t>
            </a:r>
            <a:r>
              <a:rPr lang="en-US" sz="800" dirty="0" smtClean="0">
                <a:latin typeface="Bahnschrift Condensed" panose="020B0502040204020203" pitchFamily="34" charset="0"/>
              </a:rPr>
              <a:t>, </a:t>
            </a:r>
            <a:r>
              <a:rPr lang="en-US" sz="800" dirty="0">
                <a:latin typeface="Bahnschrift Condensed" panose="020B0502040204020203" pitchFamily="34" charset="0"/>
              </a:rPr>
              <a:t>in VPC Device</a:t>
            </a:r>
            <a:endParaRPr lang="tr-TR" sz="800" b="1" dirty="0">
              <a:solidFill>
                <a:srgbClr val="002060"/>
              </a:solidFill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468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>
            <a:extLst>
              <a:ext uri="{FF2B5EF4-FFF2-40B4-BE49-F238E27FC236}">
                <a16:creationId xmlns:a16="http://schemas.microsoft.com/office/drawing/2014/main" id="{60389DD9-7EE3-497B-892C-F37E3E922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465" y="1462616"/>
            <a:ext cx="3534311" cy="252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588A5F-2A43-4FA0-BA3E-8946D6F78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552" y="2231793"/>
            <a:ext cx="2919297" cy="1404000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95D0D75-2ACD-4FFE-9590-32E8A3970CEA}"/>
              </a:ext>
            </a:extLst>
          </p:cNvPr>
          <p:cNvCxnSpPr>
            <a:cxnSpLocks/>
            <a:endCxn id="38" idx="0"/>
          </p:cNvCxnSpPr>
          <p:nvPr/>
        </p:nvCxnSpPr>
        <p:spPr>
          <a:xfrm flipH="1">
            <a:off x="1078118" y="2919300"/>
            <a:ext cx="530266" cy="12752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DC9CCB4-FED6-46AB-9FF8-E60772387277}"/>
              </a:ext>
            </a:extLst>
          </p:cNvPr>
          <p:cNvCxnSpPr>
            <a:cxnSpLocks/>
            <a:endCxn id="57" idx="2"/>
          </p:cNvCxnSpPr>
          <p:nvPr/>
        </p:nvCxnSpPr>
        <p:spPr>
          <a:xfrm flipV="1">
            <a:off x="1141229" y="1508813"/>
            <a:ext cx="50467" cy="12969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86C72B11-8543-427B-9952-37D8F01A18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182754"/>
              </p:ext>
            </p:extLst>
          </p:nvPr>
        </p:nvGraphicFramePr>
        <p:xfrm>
          <a:off x="110324" y="4194580"/>
          <a:ext cx="1935588" cy="1728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287588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V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iew </a:t>
                      </a:r>
                      <a:r>
                        <a:rPr lang="en-US" sz="1400" b="0" baseline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select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gradFill flip="none" rotWithShape="1">
                      <a:gsLst>
                        <a:gs pos="0">
                          <a:schemeClr val="accent4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sz="10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9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Cockpit</a:t>
                      </a:r>
                      <a:endParaRPr lang="tr-TR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12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 err="1">
                          <a:latin typeface="Bahnschrift Condensed" panose="020B0502040204020203" pitchFamily="34" charset="0"/>
                        </a:rPr>
                        <a:t>View</a:t>
                      </a:r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fr-FR" sz="1200" dirty="0" err="1" smtClean="0">
                          <a:latin typeface="Bahnschrift Condensed" panose="020B0502040204020203" pitchFamily="34" charset="0"/>
                        </a:rPr>
                        <a:t>weapon</a:t>
                      </a:r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 to </a:t>
                      </a:r>
                      <a:r>
                        <a:rPr lang="fr-FR" sz="1200" dirty="0" err="1" smtClean="0">
                          <a:latin typeface="Bahnschrift Condensed" panose="020B0502040204020203" pitchFamily="34" charset="0"/>
                        </a:rPr>
                        <a:t>target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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13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 err="1">
                          <a:latin typeface="Bahnschrift Condensed" panose="020B0502040204020203" pitchFamily="34" charset="0"/>
                        </a:rPr>
                        <a:t>View</a:t>
                      </a:r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fr-FR" sz="1200" dirty="0" err="1" smtClean="0">
                          <a:latin typeface="Bahnschrift Condensed" panose="020B0502040204020203" pitchFamily="34" charset="0"/>
                        </a:rPr>
                        <a:t>nearest</a:t>
                      </a:r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 plane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27424108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10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 err="1">
                          <a:latin typeface="Bahnschrift Condensed" panose="020B0502040204020203" pitchFamily="34" charset="0"/>
                        </a:rPr>
                        <a:t>View</a:t>
                      </a:r>
                      <a:r>
                        <a:rPr lang="fr-FR" sz="1200" baseline="0" dirty="0"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fr-FR" sz="1200" baseline="0" dirty="0" err="1" smtClean="0">
                          <a:latin typeface="Bahnschrift Condensed" panose="020B0502040204020203" pitchFamily="34" charset="0"/>
                        </a:rPr>
                        <a:t>Map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76621051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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11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200" dirty="0" err="1">
                          <a:latin typeface="Bahnschrift Condensed" panose="020B0502040204020203" pitchFamily="34" charset="0"/>
                        </a:rPr>
                        <a:t>View</a:t>
                      </a:r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fr-FR" sz="1200" dirty="0" err="1" smtClean="0">
                          <a:latin typeface="Bahnschrift Condensed" panose="020B0502040204020203" pitchFamily="34" charset="0"/>
                        </a:rPr>
                        <a:t>external</a:t>
                      </a:r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 plane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4256597576"/>
                  </a:ext>
                </a:extLst>
              </a:tr>
            </a:tbl>
          </a:graphicData>
        </a:graphic>
      </p:graphicFrame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967ADC97-9F66-4245-82CD-11196B9CD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288775"/>
              </p:ext>
            </p:extLst>
          </p:nvPr>
        </p:nvGraphicFramePr>
        <p:xfrm>
          <a:off x="77977" y="644813"/>
          <a:ext cx="2227438" cy="864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795601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215837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L/R Analog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X</a:t>
                      </a:r>
                      <a:endParaRPr lang="tr-TR" sz="10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RDR TDC - X axis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U/D Analog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Y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200" b="0" dirty="0">
                          <a:latin typeface="Bahnschrift Condensed" panose="020B0502040204020203" pitchFamily="34" charset="0"/>
                        </a:rPr>
                        <a:t>RDR TDC - Y axis</a:t>
                      </a:r>
                      <a:endParaRPr lang="tr-TR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Press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14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-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446230"/>
                  </a:ext>
                </a:extLst>
              </a:tr>
            </a:tbl>
          </a:graphicData>
        </a:graphic>
      </p:graphicFrame>
      <p:graphicFrame>
        <p:nvGraphicFramePr>
          <p:cNvPr id="76" name="Table 75">
            <a:extLst>
              <a:ext uri="{FF2B5EF4-FFF2-40B4-BE49-F238E27FC236}">
                <a16:creationId xmlns:a16="http://schemas.microsoft.com/office/drawing/2014/main" id="{513B4742-4BF5-41B2-8BBE-44C279350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229089"/>
              </p:ext>
            </p:extLst>
          </p:nvPr>
        </p:nvGraphicFramePr>
        <p:xfrm>
          <a:off x="4161308" y="600173"/>
          <a:ext cx="1930167" cy="864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700596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013571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06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ATC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Down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</a:t>
                      </a:r>
                      <a:endParaRPr lang="en-US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03</a:t>
                      </a:r>
                      <a:endParaRPr lang="tr-TR" sz="10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HUD </a:t>
                      </a:r>
                      <a:br>
                        <a:rPr lang="fr-FR" sz="120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</a:br>
                      <a:r>
                        <a:rPr lang="fr-FR" sz="1200" dirty="0" err="1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Norm</a:t>
                      </a:r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Rej-1 Rej-2</a:t>
                      </a:r>
                      <a:endParaRPr lang="tr-TR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46936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Up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</a:t>
                      </a:r>
                      <a:endParaRPr lang="en-US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02</a:t>
                      </a:r>
                      <a:endParaRPr lang="tr-TR" sz="10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tr-TR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714529"/>
                  </a:ext>
                </a:extLst>
              </a:tr>
            </a:tbl>
          </a:graphicData>
        </a:graphic>
      </p:graphicFrame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46A5088-A2A1-4C16-9F67-FDF4FC0EB012}"/>
              </a:ext>
            </a:extLst>
          </p:cNvPr>
          <p:cNvCxnSpPr>
            <a:cxnSpLocks/>
            <a:stCxn id="76" idx="2"/>
          </p:cNvCxnSpPr>
          <p:nvPr/>
        </p:nvCxnSpPr>
        <p:spPr>
          <a:xfrm flipH="1">
            <a:off x="3724803" y="1464173"/>
            <a:ext cx="1401588" cy="13747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83" name="Table 82">
            <a:extLst>
              <a:ext uri="{FF2B5EF4-FFF2-40B4-BE49-F238E27FC236}">
                <a16:creationId xmlns:a16="http://schemas.microsoft.com/office/drawing/2014/main" id="{2686215E-C5AB-4F25-A713-5C167CE86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011911"/>
              </p:ext>
            </p:extLst>
          </p:nvPr>
        </p:nvGraphicFramePr>
        <p:xfrm>
          <a:off x="2520402" y="4278764"/>
          <a:ext cx="1267622" cy="1152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619622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Air break</a:t>
                      </a:r>
                    </a:p>
                  </a:txBody>
                  <a:tcPr marL="36000" marR="36000" marT="36000" marB="36000" anchor="ctr">
                    <a:gradFill>
                      <a:gsLst>
                        <a:gs pos="0">
                          <a:schemeClr val="accent4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sz="10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 sz="1200" b="0" dirty="0">
                        <a:solidFill>
                          <a:srgbClr val="FF0000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72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4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rgbClr val="FF0000"/>
                          </a:solidFill>
                          <a:latin typeface="Bahnschrift Condensed" panose="020B0502040204020203" pitchFamily="34" charset="0"/>
                        </a:rPr>
                        <a:t>Off</a:t>
                      </a:r>
                      <a:endParaRPr lang="tr-TR" sz="1200" b="0" dirty="0">
                        <a:solidFill>
                          <a:srgbClr val="FF0000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72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5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FR" sz="1200" kern="1200" dirty="0" err="1">
                          <a:solidFill>
                            <a:schemeClr val="dk1"/>
                          </a:solidFill>
                          <a:latin typeface="Bahnschrift Condensed" panose="020B0502040204020203" pitchFamily="34" charset="0"/>
                          <a:ea typeface="+mn-ea"/>
                          <a:cs typeface="+mn-cs"/>
                        </a:rPr>
                        <a:t>Extend</a:t>
                      </a:r>
                      <a:endParaRPr lang="tr-TR" sz="1200" kern="1200" dirty="0">
                        <a:solidFill>
                          <a:schemeClr val="dk1"/>
                        </a:solidFill>
                        <a:latin typeface="Bahnschrift Condensed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72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7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FR" sz="1200" dirty="0" err="1">
                          <a:latin typeface="Bahnschrift Condensed" panose="020B0502040204020203" pitchFamily="34" charset="0"/>
                        </a:rPr>
                        <a:t>Retract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2742410883"/>
                  </a:ext>
                </a:extLst>
              </a:tr>
            </a:tbl>
          </a:graphicData>
        </a:graphic>
      </p:graphicFrame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C12E8651-38BF-41D3-9D70-4401ECB5F9ED}"/>
              </a:ext>
            </a:extLst>
          </p:cNvPr>
          <p:cNvCxnSpPr>
            <a:cxnSpLocks/>
            <a:stCxn id="83" idx="0"/>
          </p:cNvCxnSpPr>
          <p:nvPr/>
        </p:nvCxnSpPr>
        <p:spPr>
          <a:xfrm flipH="1" flipV="1">
            <a:off x="2404479" y="2952366"/>
            <a:ext cx="749734" cy="13263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1DAC848-2620-4A9D-8B43-1E5AB7719867}"/>
              </a:ext>
            </a:extLst>
          </p:cNvPr>
          <p:cNvCxnSpPr>
            <a:cxnSpLocks/>
            <a:endCxn id="51" idx="3"/>
          </p:cNvCxnSpPr>
          <p:nvPr/>
        </p:nvCxnSpPr>
        <p:spPr>
          <a:xfrm flipH="1">
            <a:off x="6728474" y="3068102"/>
            <a:ext cx="569666" cy="4383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B8D6A83E-8B20-4ABA-800C-03418005243D}"/>
              </a:ext>
            </a:extLst>
          </p:cNvPr>
          <p:cNvCxnSpPr>
            <a:cxnSpLocks/>
            <a:stCxn id="102" idx="2"/>
          </p:cNvCxnSpPr>
          <p:nvPr/>
        </p:nvCxnSpPr>
        <p:spPr>
          <a:xfrm>
            <a:off x="2402446" y="2069793"/>
            <a:ext cx="327096" cy="88257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C309D51-5BEC-45E9-8D01-FDC9FD77F0E4}"/>
              </a:ext>
            </a:extLst>
          </p:cNvPr>
          <p:cNvSpPr txBox="1"/>
          <p:nvPr/>
        </p:nvSpPr>
        <p:spPr>
          <a:xfrm>
            <a:off x="2454047" y="6212298"/>
            <a:ext cx="42130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Bahnschrift Condensed" panose="020B0502040204020203" pitchFamily="34" charset="0"/>
              </a:rPr>
              <a:t>VPC CM3 THROTTLE  – </a:t>
            </a:r>
            <a:r>
              <a:rPr lang="en-US" sz="1600" b="1" dirty="0">
                <a:solidFill>
                  <a:srgbClr val="002060"/>
                </a:solidFill>
                <a:latin typeface="Bahnschrift Condensed" panose="020B0502040204020203" pitchFamily="34" charset="0"/>
              </a:rPr>
              <a:t>Handle, Front, Left &amp; Right</a:t>
            </a:r>
          </a:p>
          <a:p>
            <a:r>
              <a:rPr lang="en-US" sz="20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F18</a:t>
            </a:r>
            <a:r>
              <a:rPr lang="en-US" sz="2000" dirty="0">
                <a:latin typeface="Bahnschrift Condensed" panose="020B0502040204020203" pitchFamily="34" charset="0"/>
              </a:rPr>
              <a:t> </a:t>
            </a:r>
            <a:r>
              <a:rPr lang="en-US" sz="1600" dirty="0">
                <a:latin typeface="Bahnschrift Condensed" panose="020B0502040204020203" pitchFamily="34" charset="0"/>
              </a:rPr>
              <a:t>Control Mapping Reference Sheet, Rev </a:t>
            </a:r>
            <a:r>
              <a:rPr lang="en-US" sz="1600" dirty="0" smtClean="0">
                <a:latin typeface="Bahnschrift Condensed" panose="020B0502040204020203" pitchFamily="34" charset="0"/>
              </a:rPr>
              <a:t>3.6 – Nov 2022</a:t>
            </a:r>
            <a:r>
              <a:rPr lang="en-US" sz="2000" dirty="0">
                <a:latin typeface="Bahnschrift Condensed" panose="020B0502040204020203" pitchFamily="34" charset="0"/>
              </a:rPr>
              <a:t/>
            </a:r>
            <a:br>
              <a:rPr lang="en-US" sz="2000" dirty="0">
                <a:latin typeface="Bahnschrift Condensed" panose="020B0502040204020203" pitchFamily="34" charset="0"/>
              </a:rPr>
            </a:br>
            <a:r>
              <a:rPr lang="en-US" sz="1200" dirty="0">
                <a:latin typeface="Bahnschrift Condensed" panose="020B0502040204020203" pitchFamily="34" charset="0"/>
              </a:rPr>
              <a:t>DCS 2.7 – Not used for VR</a:t>
            </a:r>
            <a:br>
              <a:rPr lang="en-US" sz="1200" dirty="0">
                <a:latin typeface="Bahnschrift Condensed" panose="020B0502040204020203" pitchFamily="34" charset="0"/>
              </a:rPr>
            </a:br>
            <a:r>
              <a:rPr lang="en-US" sz="2000" dirty="0">
                <a:latin typeface="Bahnschrift Condensed" panose="020B0502040204020203" pitchFamily="34" charset="0"/>
              </a:rPr>
              <a:t> </a:t>
            </a:r>
            <a:r>
              <a:rPr lang="en-US" sz="800" dirty="0">
                <a:latin typeface="Bahnschrift Condensed" panose="020B0502040204020203" pitchFamily="34" charset="0"/>
              </a:rPr>
              <a:t>All button/axis functions shown in “Default” software configuration as of Firmware </a:t>
            </a:r>
            <a:r>
              <a:rPr lang="fr-FR" sz="800" dirty="0" smtClean="0">
                <a:latin typeface="Bahnschrift Condensed" panose="020B0502040204020203" pitchFamily="34" charset="0"/>
              </a:rPr>
              <a:t>20220720</a:t>
            </a:r>
            <a:r>
              <a:rPr lang="en-US" sz="800" dirty="0" smtClean="0">
                <a:latin typeface="Bahnschrift Condensed" panose="020B0502040204020203" pitchFamily="34" charset="0"/>
              </a:rPr>
              <a:t>, </a:t>
            </a:r>
            <a:r>
              <a:rPr lang="en-US" sz="800" dirty="0">
                <a:latin typeface="Bahnschrift Condensed" panose="020B0502040204020203" pitchFamily="34" charset="0"/>
              </a:rPr>
              <a:t>in VPC Device</a:t>
            </a:r>
            <a:endParaRPr lang="tr-TR" sz="800" b="1" dirty="0">
              <a:solidFill>
                <a:srgbClr val="002060"/>
              </a:solidFill>
              <a:latin typeface="Bahnschrift Condensed" panose="020B0502040204020203" pitchFamily="34" charset="0"/>
            </a:endParaRPr>
          </a:p>
        </p:txBody>
      </p:sp>
      <p:graphicFrame>
        <p:nvGraphicFramePr>
          <p:cNvPr id="36" name="Table 101">
            <a:extLst>
              <a:ext uri="{FF2B5EF4-FFF2-40B4-BE49-F238E27FC236}">
                <a16:creationId xmlns:a16="http://schemas.microsoft.com/office/drawing/2014/main" id="{D8B1C7C7-AA01-4A11-A453-835FE1A30D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126609"/>
              </p:ext>
            </p:extLst>
          </p:nvPr>
        </p:nvGraphicFramePr>
        <p:xfrm>
          <a:off x="1227696" y="3762429"/>
          <a:ext cx="1592936" cy="288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31313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773623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</a:t>
                      </a:r>
                      <a:endParaRPr lang="en-US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err="1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View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zoom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</a:tbl>
          </a:graphicData>
        </a:graphic>
      </p:graphicFrame>
      <p:cxnSp>
        <p:nvCxnSpPr>
          <p:cNvPr id="39" name="Straight Connector 93">
            <a:extLst>
              <a:ext uri="{FF2B5EF4-FFF2-40B4-BE49-F238E27FC236}">
                <a16:creationId xmlns:a16="http://schemas.microsoft.com/office/drawing/2014/main" id="{41DAC848-2620-4A9D-8B43-1E5AB7719867}"/>
              </a:ext>
            </a:extLst>
          </p:cNvPr>
          <p:cNvCxnSpPr>
            <a:cxnSpLocks/>
            <a:stCxn id="36" idx="0"/>
          </p:cNvCxnSpPr>
          <p:nvPr/>
        </p:nvCxnSpPr>
        <p:spPr>
          <a:xfrm flipH="1" flipV="1">
            <a:off x="1991206" y="2933793"/>
            <a:ext cx="32958" cy="8286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102" name="Table 101">
            <a:extLst>
              <a:ext uri="{FF2B5EF4-FFF2-40B4-BE49-F238E27FC236}">
                <a16:creationId xmlns:a16="http://schemas.microsoft.com/office/drawing/2014/main" id="{D8B1C7C7-AA01-4A11-A453-835FE1A30D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571790"/>
              </p:ext>
            </p:extLst>
          </p:nvPr>
        </p:nvGraphicFramePr>
        <p:xfrm>
          <a:off x="1363801" y="1781793"/>
          <a:ext cx="2077290" cy="288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50400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660645">
                  <a:extLst>
                    <a:ext uri="{9D8B030D-6E8A-4147-A177-3AD203B41FA5}">
                      <a16:colId xmlns:a16="http://schemas.microsoft.com/office/drawing/2014/main" val="3251846939"/>
                    </a:ext>
                  </a:extLst>
                </a:gridCol>
                <a:gridCol w="660645">
                  <a:extLst>
                    <a:ext uri="{9D8B030D-6E8A-4147-A177-3AD203B41FA5}">
                      <a16:colId xmlns:a16="http://schemas.microsoft.com/office/drawing/2014/main" val="1919818906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</a:p>
                  </a:txBody>
                  <a:tcPr marL="96078" marR="96078" marT="48039" marB="480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1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Air Ground</a:t>
                      </a:r>
                      <a:endParaRPr lang="tr-TR" sz="1200" b="0" i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Air/Air</a:t>
                      </a:r>
                      <a:endParaRPr lang="tr-TR" sz="1200" b="0" i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0" marR="0" marT="0" marB="0" anchor="ctr">
                    <a:solidFill>
                      <a:srgbClr val="F7B7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</a:tbl>
          </a:graphicData>
        </a:graphic>
      </p:graphicFrame>
      <p:graphicFrame>
        <p:nvGraphicFramePr>
          <p:cNvPr id="47" name="Table 95">
            <a:extLst>
              <a:ext uri="{FF2B5EF4-FFF2-40B4-BE49-F238E27FC236}">
                <a16:creationId xmlns:a16="http://schemas.microsoft.com/office/drawing/2014/main" id="{E69AEBFC-A7F8-4532-8323-348971B7C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839479"/>
              </p:ext>
            </p:extLst>
          </p:nvPr>
        </p:nvGraphicFramePr>
        <p:xfrm>
          <a:off x="9204199" y="1678616"/>
          <a:ext cx="1646725" cy="2304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998725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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15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Radar </a:t>
                      </a:r>
                      <a:r>
                        <a:rPr lang="fr-FR" sz="1200" b="0" dirty="0" err="1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Elevation</a:t>
                      </a:r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/>
                      </a:r>
                      <a:b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</a:br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Zoom </a:t>
                      </a:r>
                      <a:r>
                        <a:rPr lang="fr-FR" sz="1200" b="0" dirty="0" err="1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Atflir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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16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 vMerge="1">
                  <a:txBody>
                    <a:bodyPr/>
                    <a:lstStyle/>
                    <a:p>
                      <a:endParaRPr lang="tr-TR" sz="1200" dirty="0">
                        <a:latin typeface="Arial Narrow" panose="020B0606020202030204" pitchFamily="34" charset="0"/>
                      </a:endParaRPr>
                    </a:p>
                  </a:txBody>
                  <a:tcPr marL="96078" marR="96078" marT="48039" marB="48039"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Bahnschrift Condensed" panose="020B0502040204020203" pitchFamily="34" charset="0"/>
                        </a:rPr>
                        <a:t>Communications</a:t>
                      </a:r>
                    </a:p>
                  </a:txBody>
                  <a:tcPr marL="36000" marR="36000" marT="36000" marB="36000" anchor="ctr">
                    <a:gradFill flip="none" rotWithShape="1">
                      <a:gsLst>
                        <a:gs pos="0">
                          <a:schemeClr val="accent4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sz="1000" dirty="0">
                        <a:latin typeface="Arial Narrow" panose="020B0606020202030204" pitchFamily="34" charset="0"/>
                      </a:endParaRPr>
                    </a:p>
                  </a:txBody>
                  <a:tcPr marL="37826" marR="37826" marT="37826" marB="37826" anchor="ctr"/>
                </a:tc>
                <a:tc hMerge="1">
                  <a:txBody>
                    <a:bodyPr/>
                    <a:lstStyle/>
                    <a:p>
                      <a:endParaRPr lang="tr-TR" sz="1200" dirty="0">
                        <a:latin typeface="Arial Narrow" panose="020B0606020202030204" pitchFamily="34" charset="0"/>
                      </a:endParaRPr>
                    </a:p>
                  </a:txBody>
                  <a:tcPr marL="96078" marR="96078" marT="48039" marB="48039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Press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17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FF0000"/>
                          </a:solidFill>
                          <a:latin typeface="Bahnschrift Condensed" panose="020B0502040204020203" pitchFamily="34" charset="0"/>
                        </a:rPr>
                        <a:t>SRS</a:t>
                      </a:r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 COMM 1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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21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COMM 1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18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FF0000"/>
                          </a:solidFill>
                          <a:latin typeface="Bahnschrift Condensed" panose="020B0502040204020203" pitchFamily="34" charset="0"/>
                        </a:rPr>
                        <a:t>SRS</a:t>
                      </a:r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 COMM 2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/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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19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COMM 2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/>
                </a:tc>
                <a:extLst>
                  <a:ext uri="{0D108BD9-81ED-4DB2-BD59-A6C34878D82A}">
                    <a16:rowId xmlns:a16="http://schemas.microsoft.com/office/drawing/2014/main" val="316404781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Bahnschrift Condensed" panose="020B0502040204020203" pitchFamily="34" charset="0"/>
                        </a:rPr>
                        <a:t>20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>
                          <a:latin typeface="Bahnschrift Condensed" panose="020B0502040204020203" pitchFamily="34" charset="0"/>
                        </a:rPr>
                        <a:t>Hornet</a:t>
                      </a:r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fr-FR" sz="1200" dirty="0" err="1" smtClean="0">
                          <a:latin typeface="Bahnschrift Condensed" panose="020B0502040204020203" pitchFamily="34" charset="0"/>
                        </a:rPr>
                        <a:t>ball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/>
                </a:tc>
                <a:extLst>
                  <a:ext uri="{0D108BD9-81ED-4DB2-BD59-A6C34878D82A}">
                    <a16:rowId xmlns:a16="http://schemas.microsoft.com/office/drawing/2014/main" val="1686612843"/>
                  </a:ext>
                </a:extLst>
              </a:tr>
            </a:tbl>
          </a:graphicData>
        </a:graphic>
      </p:graphicFrame>
      <p:graphicFrame>
        <p:nvGraphicFramePr>
          <p:cNvPr id="48" name="Table 95">
            <a:extLst>
              <a:ext uri="{FF2B5EF4-FFF2-40B4-BE49-F238E27FC236}">
                <a16:creationId xmlns:a16="http://schemas.microsoft.com/office/drawing/2014/main" id="{5F003E95-E75D-443F-BEFC-F58E1314B9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658581"/>
              </p:ext>
            </p:extLst>
          </p:nvPr>
        </p:nvGraphicFramePr>
        <p:xfrm>
          <a:off x="6691162" y="132123"/>
          <a:ext cx="2398410" cy="171631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513321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5666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62842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Countermeasures</a:t>
                      </a:r>
                    </a:p>
                  </a:txBody>
                  <a:tcPr marL="36000" marR="36000" marT="36000" marB="36000" anchor="ctr">
                    <a:gradFill>
                      <a:gsLst>
                        <a:gs pos="0">
                          <a:schemeClr val="accent4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25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ALE-47 Mode</a:t>
                      </a:r>
                      <a:r>
                        <a:rPr lang="fr-FR" sz="1200" b="0" baseline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– </a:t>
                      </a:r>
                      <a:r>
                        <a:rPr lang="fr-FR" sz="1200" b="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ahnschrift Condensed" panose="020B0502040204020203" pitchFamily="34" charset="0"/>
                        </a:rPr>
                        <a:t>On</a:t>
                      </a:r>
                      <a:r>
                        <a:rPr lang="fr-FR" sz="1200" b="0" baseline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fr-FR" sz="900" b="0" baseline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(Long </a:t>
                      </a:r>
                      <a:r>
                        <a:rPr lang="fr-FR" sz="900" b="0" baseline="0" dirty="0" err="1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  <a:r>
                        <a:rPr lang="fr-FR" sz="900" b="0" baseline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)</a:t>
                      </a:r>
                      <a:endParaRPr lang="tr-TR" sz="900" b="0" i="1" dirty="0">
                        <a:solidFill>
                          <a:srgbClr val="FF0000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22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latin typeface="Bahnschrift Condensed" panose="020B0502040204020203" pitchFamily="34" charset="0"/>
                        </a:rPr>
                        <a:t>ECM </a:t>
                      </a:r>
                      <a:r>
                        <a:rPr lang="fr-FR" sz="1200" b="0" dirty="0">
                          <a:solidFill>
                            <a:srgbClr val="C00000"/>
                          </a:solidFill>
                          <a:latin typeface="Bahnschrift Condensed" panose="020B0502040204020203" pitchFamily="34" charset="0"/>
                        </a:rPr>
                        <a:t>XMIT</a:t>
                      </a:r>
                      <a:endParaRPr lang="tr-TR" sz="1200" b="0" dirty="0">
                        <a:solidFill>
                          <a:srgbClr val="C00000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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28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FR" sz="1200" b="0" dirty="0" err="1" smtClean="0">
                          <a:latin typeface="Bahnschrift Condensed" panose="020B0502040204020203" pitchFamily="34" charset="0"/>
                        </a:rPr>
                        <a:t>Flare</a:t>
                      </a:r>
                      <a:r>
                        <a:rPr lang="fr-FR" sz="1200" b="0" dirty="0" smtClean="0">
                          <a:latin typeface="Bahnschrift Condensed" panose="020B0502040204020203" pitchFamily="34" charset="0"/>
                        </a:rPr>
                        <a:t> [prog.5]</a:t>
                      </a:r>
                      <a:endParaRPr lang="tr-TR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27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latin typeface="Bahnschrift Condensed" panose="020B0502040204020203" pitchFamily="34" charset="0"/>
                        </a:rPr>
                        <a:t>ECM </a:t>
                      </a:r>
                      <a:r>
                        <a:rPr lang="fr-FR" sz="1200" b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ahnschrift Condensed" panose="020B0502040204020203" pitchFamily="34" charset="0"/>
                        </a:rPr>
                        <a:t>REC</a:t>
                      </a:r>
                      <a:endParaRPr lang="tr-TR" sz="1200" b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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26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FR" sz="1200" b="0" dirty="0" err="1">
                          <a:latin typeface="Bahnschrift Condensed" panose="020B0502040204020203" pitchFamily="34" charset="0"/>
                        </a:rPr>
                        <a:t>Chaff</a:t>
                      </a:r>
                      <a:endParaRPr lang="tr-TR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</a:tbl>
          </a:graphicData>
        </a:graphic>
      </p:graphicFrame>
      <p:graphicFrame>
        <p:nvGraphicFramePr>
          <p:cNvPr id="49" name="Table 95">
            <a:extLst>
              <a:ext uri="{FF2B5EF4-FFF2-40B4-BE49-F238E27FC236}">
                <a16:creationId xmlns:a16="http://schemas.microsoft.com/office/drawing/2014/main" id="{922E3E93-FCC9-4925-BD5A-4A1BF6C18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833557"/>
              </p:ext>
            </p:extLst>
          </p:nvPr>
        </p:nvGraphicFramePr>
        <p:xfrm>
          <a:off x="7298137" y="4724474"/>
          <a:ext cx="1901704" cy="1728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36000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325704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 gridSpan="3">
                  <a:txBody>
                    <a:bodyPr/>
                    <a:lstStyle/>
                    <a:p>
                      <a:pPr algn="ctr"/>
                      <a:r>
                        <a:rPr lang="fr-FR" sz="14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RWR</a:t>
                      </a:r>
                      <a:endParaRPr lang="tr-TR" sz="14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gradFill>
                      <a:gsLst>
                        <a:gs pos="0">
                          <a:schemeClr val="accent4">
                            <a:lumMod val="50000"/>
                            <a:tint val="66000"/>
                            <a:satMod val="160000"/>
                          </a:schemeClr>
                        </a:gs>
                        <a:gs pos="50000">
                          <a:schemeClr val="accent4">
                            <a:lumMod val="50000"/>
                            <a:tint val="44500"/>
                            <a:satMod val="160000"/>
                          </a:schemeClr>
                        </a:gs>
                        <a:gs pos="100000">
                          <a:schemeClr val="accent4">
                            <a:lumMod val="50000"/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baseline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30</a:t>
                      </a:r>
                      <a:endParaRPr lang="tr-TR" sz="1000" b="0" baseline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ALQ-67 Power </a:t>
                      </a:r>
                      <a:r>
                        <a:rPr lang="fr-FR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ahnschrift Condensed" panose="020B0502040204020203" pitchFamily="34" charset="0"/>
                        </a:rPr>
                        <a:t>On</a:t>
                      </a:r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 / </a:t>
                      </a:r>
                      <a:r>
                        <a:rPr lang="fr-FR" sz="1200" dirty="0" smtClean="0">
                          <a:solidFill>
                            <a:srgbClr val="FF0000"/>
                          </a:solidFill>
                          <a:latin typeface="Bahnschrift Condensed" panose="020B0502040204020203" pitchFamily="34" charset="0"/>
                        </a:rPr>
                        <a:t>Off</a:t>
                      </a:r>
                      <a:endParaRPr lang="tr-TR" sz="1200" dirty="0" smtClean="0">
                        <a:solidFill>
                          <a:srgbClr val="FF0000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baseline="0" dirty="0">
                          <a:latin typeface="Bahnschrift Condensed" panose="020B0502040204020203" pitchFamily="34" charset="0"/>
                        </a:rPr>
                        <a:t>34</a:t>
                      </a:r>
                      <a:endParaRPr lang="tr-TR" sz="1000" b="0" baseline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Display </a:t>
                      </a:r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type up</a:t>
                      </a:r>
                      <a:endParaRPr lang="tr-TR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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baseline="0" dirty="0">
                          <a:latin typeface="Bahnschrift Condensed" panose="020B0502040204020203" pitchFamily="34" charset="0"/>
                        </a:rPr>
                        <a:t>33</a:t>
                      </a:r>
                      <a:endParaRPr lang="tr-TR" sz="1000" b="0" baseline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Display </a:t>
                      </a:r>
                      <a:r>
                        <a:rPr lang="fr-FR" sz="1200" dirty="0" err="1" smtClean="0">
                          <a:latin typeface="Bahnschrift Condensed" panose="020B0502040204020203" pitchFamily="34" charset="0"/>
                        </a:rPr>
                        <a:t>limit</a:t>
                      </a:r>
                      <a:endParaRPr lang="tr-TR" sz="1000" i="1" dirty="0"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baseline="0" dirty="0">
                          <a:latin typeface="Bahnschrift Condensed" panose="020B0502040204020203" pitchFamily="34" charset="0"/>
                        </a:rPr>
                        <a:t>32</a:t>
                      </a:r>
                      <a:endParaRPr lang="tr-TR" sz="1000" b="0" baseline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Display 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type down</a:t>
                      </a:r>
                      <a:endParaRPr lang="tr-TR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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baseline="0" dirty="0">
                          <a:latin typeface="Bahnschrift Condensed" panose="020B0502040204020203" pitchFamily="34" charset="0"/>
                        </a:rPr>
                        <a:t>31</a:t>
                      </a:r>
                      <a:endParaRPr lang="tr-TR" sz="1000" b="0" baseline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Display Offset</a:t>
                      </a:r>
                      <a:endParaRPr lang="tr-TR" sz="1200" dirty="0" smtClean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</a:tbl>
          </a:graphicData>
        </a:graphic>
      </p:graphicFrame>
      <p:graphicFrame>
        <p:nvGraphicFramePr>
          <p:cNvPr id="50" name="Table 103">
            <a:extLst>
              <a:ext uri="{FF2B5EF4-FFF2-40B4-BE49-F238E27FC236}">
                <a16:creationId xmlns:a16="http://schemas.microsoft.com/office/drawing/2014/main" id="{9C818F50-B7CD-4E67-971C-D07C7E06A0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996401"/>
              </p:ext>
            </p:extLst>
          </p:nvPr>
        </p:nvGraphicFramePr>
        <p:xfrm>
          <a:off x="5444111" y="4482580"/>
          <a:ext cx="1359339" cy="288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71133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22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72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Eject (</a:t>
                      </a:r>
                      <a:r>
                        <a:rPr lang="fr-FR" sz="1200" b="0" dirty="0">
                          <a:solidFill>
                            <a:srgbClr val="FF0000"/>
                          </a:solidFill>
                          <a:latin typeface="Bahnschrift Condensed" panose="020B0502040204020203" pitchFamily="34" charset="0"/>
                        </a:rPr>
                        <a:t>x3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)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</a:tbl>
          </a:graphicData>
        </a:graphic>
      </p:graphicFrame>
      <p:graphicFrame>
        <p:nvGraphicFramePr>
          <p:cNvPr id="51" name="Table 95">
            <a:extLst>
              <a:ext uri="{FF2B5EF4-FFF2-40B4-BE49-F238E27FC236}">
                <a16:creationId xmlns:a16="http://schemas.microsoft.com/office/drawing/2014/main" id="{2A8824D7-C72D-46F8-AD8B-B0EAE7DE8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088675"/>
              </p:ext>
            </p:extLst>
          </p:nvPr>
        </p:nvGraphicFramePr>
        <p:xfrm>
          <a:off x="4820474" y="3362500"/>
          <a:ext cx="1908000" cy="288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23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72000" marR="36000" marT="36000" marB="3600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Master caution Reset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</a:tbl>
          </a:graphicData>
        </a:graphic>
      </p:graphicFrame>
      <p:cxnSp>
        <p:nvCxnSpPr>
          <p:cNvPr id="53" name="Straight Connector 93">
            <a:extLst>
              <a:ext uri="{FF2B5EF4-FFF2-40B4-BE49-F238E27FC236}">
                <a16:creationId xmlns:a16="http://schemas.microsoft.com/office/drawing/2014/main" id="{41DAC848-2620-4A9D-8B43-1E5AB7719867}"/>
              </a:ext>
            </a:extLst>
          </p:cNvPr>
          <p:cNvCxnSpPr>
            <a:cxnSpLocks/>
            <a:endCxn id="50" idx="0"/>
          </p:cNvCxnSpPr>
          <p:nvPr/>
        </p:nvCxnSpPr>
        <p:spPr>
          <a:xfrm flipH="1">
            <a:off x="6123780" y="3642090"/>
            <a:ext cx="1163068" cy="8404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3" name="Straight Connector 93">
            <a:extLst>
              <a:ext uri="{FF2B5EF4-FFF2-40B4-BE49-F238E27FC236}">
                <a16:creationId xmlns:a16="http://schemas.microsoft.com/office/drawing/2014/main" id="{41DAC848-2620-4A9D-8B43-1E5AB7719867}"/>
              </a:ext>
            </a:extLst>
          </p:cNvPr>
          <p:cNvCxnSpPr>
            <a:cxnSpLocks/>
            <a:stCxn id="48" idx="2"/>
          </p:cNvCxnSpPr>
          <p:nvPr/>
        </p:nvCxnSpPr>
        <p:spPr>
          <a:xfrm flipH="1">
            <a:off x="7785583" y="1848441"/>
            <a:ext cx="104784" cy="10056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4" name="Straight Connector 93">
            <a:extLst>
              <a:ext uri="{FF2B5EF4-FFF2-40B4-BE49-F238E27FC236}">
                <a16:creationId xmlns:a16="http://schemas.microsoft.com/office/drawing/2014/main" id="{41DAC848-2620-4A9D-8B43-1E5AB7719867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8408505" y="2830616"/>
            <a:ext cx="795694" cy="82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9" name="Straight Connector 93">
            <a:extLst>
              <a:ext uri="{FF2B5EF4-FFF2-40B4-BE49-F238E27FC236}">
                <a16:creationId xmlns:a16="http://schemas.microsoft.com/office/drawing/2014/main" id="{41DAC848-2620-4A9D-8B43-1E5AB7719867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7634653" y="3354090"/>
            <a:ext cx="614336" cy="13703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74" name="Table 103">
            <a:extLst>
              <a:ext uri="{FF2B5EF4-FFF2-40B4-BE49-F238E27FC236}">
                <a16:creationId xmlns:a16="http://schemas.microsoft.com/office/drawing/2014/main" id="{9C818F50-B7CD-4E67-971C-D07C7E06A0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03661"/>
              </p:ext>
            </p:extLst>
          </p:nvPr>
        </p:nvGraphicFramePr>
        <p:xfrm>
          <a:off x="8300524" y="4194580"/>
          <a:ext cx="1737915" cy="288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607776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914139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Press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22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Cage /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Uncage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96078" marR="96078" marT="48039" marB="48039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</a:tbl>
          </a:graphicData>
        </a:graphic>
      </p:graphicFrame>
      <p:cxnSp>
        <p:nvCxnSpPr>
          <p:cNvPr id="75" name="Straight Connector 93">
            <a:extLst>
              <a:ext uri="{FF2B5EF4-FFF2-40B4-BE49-F238E27FC236}">
                <a16:creationId xmlns:a16="http://schemas.microsoft.com/office/drawing/2014/main" id="{41DAC848-2620-4A9D-8B43-1E5AB7719867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8123274" y="3301770"/>
            <a:ext cx="1046207" cy="8928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93">
            <a:extLst>
              <a:ext uri="{FF2B5EF4-FFF2-40B4-BE49-F238E27FC236}">
                <a16:creationId xmlns:a16="http://schemas.microsoft.com/office/drawing/2014/main" id="{41DAC848-2620-4A9D-8B43-1E5AB7719867}"/>
              </a:ext>
            </a:extLst>
          </p:cNvPr>
          <p:cNvCxnSpPr>
            <a:cxnSpLocks/>
          </p:cNvCxnSpPr>
          <p:nvPr/>
        </p:nvCxnSpPr>
        <p:spPr>
          <a:xfrm flipH="1">
            <a:off x="8300524" y="1974290"/>
            <a:ext cx="903676" cy="5894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3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virpil-controls.eu/media/catalog/product/cache/41d7736a4e3c2d869ed210d519c91ad3/v/p/vpc-201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443" y="35675"/>
            <a:ext cx="5672729" cy="74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639C543-99EE-4607-B02A-1AF39D966FC0}"/>
              </a:ext>
            </a:extLst>
          </p:cNvPr>
          <p:cNvCxnSpPr>
            <a:cxnSpLocks/>
            <a:endCxn id="63" idx="1"/>
          </p:cNvCxnSpPr>
          <p:nvPr/>
        </p:nvCxnSpPr>
        <p:spPr>
          <a:xfrm flipV="1">
            <a:off x="7535322" y="2589317"/>
            <a:ext cx="1275526" cy="7544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FB6431A-6789-4E3C-B84C-4BAB63D49AE9}"/>
              </a:ext>
            </a:extLst>
          </p:cNvPr>
          <p:cNvCxnSpPr>
            <a:cxnSpLocks/>
          </p:cNvCxnSpPr>
          <p:nvPr/>
        </p:nvCxnSpPr>
        <p:spPr>
          <a:xfrm flipH="1" flipV="1">
            <a:off x="7113949" y="3609391"/>
            <a:ext cx="1629956" cy="293667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938D1419-4516-4AAC-ABA8-60CC7F54403C}"/>
              </a:ext>
            </a:extLst>
          </p:cNvPr>
          <p:cNvSpPr/>
          <p:nvPr/>
        </p:nvSpPr>
        <p:spPr>
          <a:xfrm>
            <a:off x="6994631" y="5291312"/>
            <a:ext cx="1324676" cy="2909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Bahnschrift Condensed" panose="020B0502040204020203" pitchFamily="34" charset="0"/>
              </a:rPr>
              <a:t>Mode Selector Switch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1D68AA7-37E5-4F50-A9EE-1F853D569F20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428104" y="4376035"/>
            <a:ext cx="1228865" cy="91527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aphicFrame>
        <p:nvGraphicFramePr>
          <p:cNvPr id="129" name="Table 128">
            <a:extLst>
              <a:ext uri="{FF2B5EF4-FFF2-40B4-BE49-F238E27FC236}">
                <a16:creationId xmlns:a16="http://schemas.microsoft.com/office/drawing/2014/main" id="{6167962D-D8C2-425F-8FC3-8E0E9780C8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725542"/>
              </p:ext>
            </p:extLst>
          </p:nvPr>
        </p:nvGraphicFramePr>
        <p:xfrm>
          <a:off x="7558383" y="381600"/>
          <a:ext cx="2299447" cy="1152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944003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54862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806824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Left Throttle</a:t>
                      </a:r>
                    </a:p>
                  </a:txBody>
                  <a:tcPr marL="36000" marR="36000" marT="36000" marB="360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err="1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Rx</a:t>
                      </a:r>
                      <a:endParaRPr lang="tr-TR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Thrust</a:t>
                      </a:r>
                      <a:endParaRPr lang="tr-TR" sz="1200" b="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latin typeface="Bahnschrift Condensed" panose="020B0502040204020203" pitchFamily="34" charset="0"/>
                        </a:rPr>
                        <a:t>rX</a:t>
                      </a:r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 Buttons 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126-128</a:t>
                      </a:r>
                      <a:endParaRPr lang="tr-TR" sz="10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i="0" dirty="0" smtClean="0">
                          <a:latin typeface="Bahnschrift Condensed" panose="020B0502040204020203" pitchFamily="34" charset="0"/>
                        </a:rPr>
                        <a:t>Cut-off / </a:t>
                      </a:r>
                      <a:r>
                        <a:rPr lang="fr-FR" sz="1200" i="0" dirty="0" err="1" smtClean="0">
                          <a:latin typeface="Bahnschrift Condensed" panose="020B0502040204020203" pitchFamily="34" charset="0"/>
                        </a:rPr>
                        <a:t>Idle</a:t>
                      </a:r>
                      <a:endParaRPr lang="tr-TR" sz="1200" i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Right Throttle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>
                          <a:latin typeface="Bahnschrift Condensed" panose="020B0502040204020203" pitchFamily="34" charset="0"/>
                        </a:rPr>
                        <a:t>Ry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Thrust</a:t>
                      </a:r>
                      <a:endParaRPr lang="tr-TR" sz="1200" b="0" i="1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44623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latin typeface="Bahnschrift Condensed" panose="020B0502040204020203" pitchFamily="34" charset="0"/>
                        </a:rPr>
                        <a:t>rY</a:t>
                      </a:r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 Buttons 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>
                          <a:latin typeface="Bahnschrift Condensed" panose="020B0502040204020203" pitchFamily="34" charset="0"/>
                        </a:rPr>
                        <a:t>125-127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200" i="1" dirty="0" smtClean="0"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fr-FR" sz="1200" i="0" dirty="0" smtClean="0">
                          <a:latin typeface="Bahnschrift Condensed" panose="020B0502040204020203" pitchFamily="34" charset="0"/>
                        </a:rPr>
                        <a:t>Cut-off / </a:t>
                      </a:r>
                      <a:r>
                        <a:rPr lang="fr-FR" sz="1200" i="0" dirty="0" err="1" smtClean="0">
                          <a:latin typeface="Bahnschrift Condensed" panose="020B0502040204020203" pitchFamily="34" charset="0"/>
                        </a:rPr>
                        <a:t>Idle</a:t>
                      </a:r>
                      <a:endParaRPr lang="tr-TR" sz="1200" i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278706"/>
                  </a:ext>
                </a:extLst>
              </a:tr>
            </a:tbl>
          </a:graphicData>
        </a:graphic>
      </p:graphicFrame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EC24D537-5B84-418B-B31B-5E7B591084C2}"/>
              </a:ext>
            </a:extLst>
          </p:cNvPr>
          <p:cNvCxnSpPr>
            <a:cxnSpLocks/>
          </p:cNvCxnSpPr>
          <p:nvPr/>
        </p:nvCxnSpPr>
        <p:spPr>
          <a:xfrm>
            <a:off x="4911011" y="1560151"/>
            <a:ext cx="431570" cy="191090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aphicFrame>
        <p:nvGraphicFramePr>
          <p:cNvPr id="161" name="Table 160">
            <a:extLst>
              <a:ext uri="{FF2B5EF4-FFF2-40B4-BE49-F238E27FC236}">
                <a16:creationId xmlns:a16="http://schemas.microsoft.com/office/drawing/2014/main" id="{74DAF7CE-7375-4F75-A9AA-A94300EF9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6194432"/>
              </p:ext>
            </p:extLst>
          </p:nvPr>
        </p:nvGraphicFramePr>
        <p:xfrm>
          <a:off x="3099189" y="1249699"/>
          <a:ext cx="1490470" cy="1152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4292033942"/>
                    </a:ext>
                  </a:extLst>
                </a:gridCol>
                <a:gridCol w="806470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T3 –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46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Master Safe</a:t>
                      </a:r>
                      <a:endParaRPr lang="tr-TR" sz="1200" b="0" dirty="0">
                        <a:solidFill>
                          <a:srgbClr val="FF0000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31776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Bahnschrift Condensed" panose="020B0502040204020203" pitchFamily="34" charset="0"/>
                        </a:rPr>
                        <a:t>T3 – </a:t>
                      </a:r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>
                          <a:latin typeface="Bahnschrift Condensed" panose="020B0502040204020203" pitchFamily="34" charset="0"/>
                        </a:rPr>
                        <a:t>45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Master Arm</a:t>
                      </a:r>
                      <a:endParaRPr lang="tr-TR" sz="1200" b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647719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Bahnschrift Condensed" panose="020B0502040204020203" pitchFamily="34" charset="0"/>
                        </a:rPr>
                        <a:t>T4 – </a:t>
                      </a:r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>
                          <a:latin typeface="Bahnschrift Condensed" panose="020B0502040204020203" pitchFamily="34" charset="0"/>
                        </a:rPr>
                        <a:t>48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Altitude Baro</a:t>
                      </a:r>
                      <a:endParaRPr lang="tr-TR" sz="1200" b="0" dirty="0">
                        <a:solidFill>
                          <a:srgbClr val="FF0000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48795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Bahnschrift Condensed" panose="020B0502040204020203" pitchFamily="34" charset="0"/>
                        </a:rPr>
                        <a:t>T4 – </a:t>
                      </a:r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>
                          <a:latin typeface="Bahnschrift Condensed" panose="020B0502040204020203" pitchFamily="34" charset="0"/>
                        </a:rPr>
                        <a:t>47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latin typeface="Bahnschrift Condensed" panose="020B0502040204020203" pitchFamily="34" charset="0"/>
                        </a:rPr>
                        <a:t>Altitude RDR</a:t>
                      </a:r>
                      <a:endParaRPr lang="tr-TR" sz="1200" b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357624"/>
                  </a:ext>
                </a:extLst>
              </a:tr>
            </a:tbl>
          </a:graphicData>
        </a:graphic>
      </p:graphicFrame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3410FBA-043C-45D3-AB43-25BF16B10CDF}"/>
              </a:ext>
            </a:extLst>
          </p:cNvPr>
          <p:cNvCxnSpPr>
            <a:cxnSpLocks/>
            <a:stCxn id="129" idx="1"/>
          </p:cNvCxnSpPr>
          <p:nvPr/>
        </p:nvCxnSpPr>
        <p:spPr>
          <a:xfrm flipH="1">
            <a:off x="6748131" y="957600"/>
            <a:ext cx="810252" cy="9420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63" name="Table 70">
            <a:extLst>
              <a:ext uri="{FF2B5EF4-FFF2-40B4-BE49-F238E27FC236}">
                <a16:creationId xmlns:a16="http://schemas.microsoft.com/office/drawing/2014/main" id="{9466273D-1F19-4E6B-BB59-06FAB17E06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342033"/>
              </p:ext>
            </p:extLst>
          </p:nvPr>
        </p:nvGraphicFramePr>
        <p:xfrm>
          <a:off x="8810848" y="2157317"/>
          <a:ext cx="1156741" cy="864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235599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705142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75651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75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err="1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Flaps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Auto</a:t>
                      </a:r>
                      <a:endParaRPr lang="tr-TR" sz="1200" b="0" dirty="0">
                        <a:solidFill>
                          <a:schemeClr val="tx1"/>
                        </a:solidFill>
                        <a:highlight>
                          <a:srgbClr val="00FF00"/>
                        </a:highlight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Bahnschrift Condensed" panose="020B0502040204020203" pitchFamily="34" charset="0"/>
                          <a:sym typeface="Wingdings 2" panose="05020102010507070707" pitchFamily="18" charset="2"/>
                        </a:rPr>
                        <a:t>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75651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latin typeface="Bahnschrift Condensed" panose="020B0502040204020203" pitchFamily="34" charset="0"/>
                        </a:rPr>
                        <a:t>74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err="1">
                          <a:latin typeface="Bahnschrift Condensed" panose="020B0502040204020203" pitchFamily="34" charset="0"/>
                        </a:rPr>
                        <a:t>Flaps</a:t>
                      </a:r>
                      <a:r>
                        <a:rPr lang="fr-FR" sz="1200" b="0" dirty="0">
                          <a:latin typeface="Bahnschrift Condensed" panose="020B0502040204020203" pitchFamily="34" charset="0"/>
                        </a:rPr>
                        <a:t> Half</a:t>
                      </a:r>
                      <a:endParaRPr lang="tr-TR" sz="1200" b="0" dirty="0">
                        <a:highlight>
                          <a:srgbClr val="00FF00"/>
                        </a:highlight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75651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>
                          <a:latin typeface="Bahnschrift Condensed" panose="020B0502040204020203" pitchFamily="34" charset="0"/>
                        </a:rPr>
                        <a:t>73</a:t>
                      </a:r>
                      <a:endParaRPr lang="tr-TR" sz="100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err="1">
                          <a:latin typeface="Bahnschrift Condensed" panose="020B0502040204020203" pitchFamily="34" charset="0"/>
                        </a:rPr>
                        <a:t>Flaps</a:t>
                      </a:r>
                      <a:r>
                        <a:rPr lang="fr-FR" sz="1200" b="0" dirty="0">
                          <a:latin typeface="Bahnschrift Condensed" panose="020B0502040204020203" pitchFamily="34" charset="0"/>
                        </a:rPr>
                        <a:t> Full</a:t>
                      </a:r>
                      <a:endParaRPr lang="tr-TR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678463"/>
                  </a:ext>
                </a:extLst>
              </a:tr>
            </a:tbl>
          </a:graphicData>
        </a:graphic>
      </p:graphicFrame>
      <p:graphicFrame>
        <p:nvGraphicFramePr>
          <p:cNvPr id="64" name="Table 160">
            <a:extLst>
              <a:ext uri="{FF2B5EF4-FFF2-40B4-BE49-F238E27FC236}">
                <a16:creationId xmlns:a16="http://schemas.microsoft.com/office/drawing/2014/main" id="{74DAF7CE-7375-4F75-A9AA-A94300EF9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253976"/>
              </p:ext>
            </p:extLst>
          </p:nvPr>
        </p:nvGraphicFramePr>
        <p:xfrm>
          <a:off x="8743476" y="3500515"/>
          <a:ext cx="1698832" cy="1152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46800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216000">
                  <a:extLst>
                    <a:ext uri="{9D8B030D-6E8A-4147-A177-3AD203B41FA5}">
                      <a16:colId xmlns:a16="http://schemas.microsoft.com/office/drawing/2014/main" val="2083141385"/>
                    </a:ext>
                  </a:extLst>
                </a:gridCol>
                <a:gridCol w="1014832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T1 –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42</a:t>
                      </a:r>
                      <a:endParaRPr lang="fr-F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0" marR="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Radar  </a:t>
                      </a:r>
                      <a:r>
                        <a:rPr lang="fr-FR" sz="1200" b="0" dirty="0" smtClean="0">
                          <a:solidFill>
                            <a:srgbClr val="FF0000"/>
                          </a:solidFill>
                          <a:latin typeface="Bahnschrift Condensed" panose="020B0502040204020203" pitchFamily="34" charset="0"/>
                        </a:rPr>
                        <a:t>Off</a:t>
                      </a:r>
                      <a:endParaRPr lang="tr-TR" sz="1200" b="0" dirty="0">
                        <a:solidFill>
                          <a:srgbClr val="FF0000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Bahnschrift Condensed" panose="020B0502040204020203" pitchFamily="34" charset="0"/>
                        </a:rPr>
                        <a:t>T1 – </a:t>
                      </a:r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latin typeface="Bahnschrift Condensed" panose="020B0502040204020203" pitchFamily="34" charset="0"/>
                        </a:rPr>
                        <a:t>41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0" marR="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smtClean="0">
                          <a:latin typeface="Bahnschrift Condensed" panose="020B0502040204020203" pitchFamily="34" charset="0"/>
                        </a:rPr>
                        <a:t>Radar </a:t>
                      </a:r>
                      <a:r>
                        <a:rPr lang="fr-FR" sz="1200" b="0" baseline="0" dirty="0" smtClean="0">
                          <a:latin typeface="Bahnschrift Condensed" panose="020B0502040204020203" pitchFamily="34" charset="0"/>
                        </a:rPr>
                        <a:t> </a:t>
                      </a:r>
                      <a:r>
                        <a:rPr lang="fr-FR" sz="1200" b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ahnschrift Condensed" panose="020B0502040204020203" pitchFamily="34" charset="0"/>
                        </a:rPr>
                        <a:t>On</a:t>
                      </a:r>
                      <a:endParaRPr lang="tr-TR" sz="1200" b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Bahnschrift Condensed" panose="020B0502040204020203" pitchFamily="34" charset="0"/>
                        </a:rPr>
                        <a:t>T2 – </a:t>
                      </a:r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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44</a:t>
                      </a:r>
                      <a:endParaRPr lang="tr-TR" sz="1000" b="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0" marR="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i="0" dirty="0" err="1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Atflir</a:t>
                      </a:r>
                      <a:r>
                        <a:rPr lang="fr-FR" sz="1200" b="0" i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 </a:t>
                      </a:r>
                      <a:r>
                        <a:rPr lang="fr-FR" sz="1200" b="0" dirty="0" smtClean="0">
                          <a:solidFill>
                            <a:srgbClr val="FF0000"/>
                          </a:solidFill>
                          <a:latin typeface="Bahnschrift Condensed" panose="020B0502040204020203" pitchFamily="34" charset="0"/>
                        </a:rPr>
                        <a:t>Off</a:t>
                      </a:r>
                      <a:endParaRPr lang="tr-TR" sz="1200" b="0" dirty="0">
                        <a:solidFill>
                          <a:srgbClr val="FF0000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67846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latin typeface="Bahnschrift Condensed" panose="020B0502040204020203" pitchFamily="34" charset="0"/>
                        </a:rPr>
                        <a:t>T2 – </a:t>
                      </a:r>
                      <a:r>
                        <a:rPr lang="en-US" sz="1200" b="0" dirty="0">
                          <a:latin typeface="Bahnschrift Condensed" panose="020B0502040204020203" pitchFamily="34" charset="0"/>
                          <a:sym typeface="Wingdings 3" panose="05040102010807070707" pitchFamily="18" charset="2"/>
                        </a:rPr>
                        <a:t></a:t>
                      </a:r>
                      <a:endParaRPr lang="en-US" sz="1200" b="0" dirty="0"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latin typeface="Bahnschrift Condensed" panose="020B0502040204020203" pitchFamily="34" charset="0"/>
                        </a:rPr>
                        <a:t>43</a:t>
                      </a:r>
                      <a:endParaRPr lang="tr-TR" sz="1000" b="0" dirty="0">
                        <a:latin typeface="Bahnschrift Condensed" panose="020B0502040204020203" pitchFamily="34" charset="0"/>
                      </a:endParaRPr>
                    </a:p>
                  </a:txBody>
                  <a:tcPr marL="0" marR="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 err="1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Atflir</a:t>
                      </a:r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  </a:t>
                      </a:r>
                      <a:r>
                        <a:rPr lang="fr-FR" sz="1200" b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ahnschrift Condensed" panose="020B0502040204020203" pitchFamily="34" charset="0"/>
                        </a:rPr>
                        <a:t>On</a:t>
                      </a:r>
                      <a:endParaRPr lang="tr-TR" sz="1200" b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36000" marR="36000" marT="36000" marB="3600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28803"/>
                  </a:ext>
                </a:extLst>
              </a:tr>
            </a:tbl>
          </a:graphicData>
        </a:graphic>
      </p:graphicFrame>
      <p:cxnSp>
        <p:nvCxnSpPr>
          <p:cNvPr id="66" name="Straight Connector 118">
            <a:extLst>
              <a:ext uri="{FF2B5EF4-FFF2-40B4-BE49-F238E27FC236}">
                <a16:creationId xmlns:a16="http://schemas.microsoft.com/office/drawing/2014/main" id="{DC1554E8-1EBD-47E7-8C65-7C0037C10357}"/>
              </a:ext>
            </a:extLst>
          </p:cNvPr>
          <p:cNvCxnSpPr>
            <a:cxnSpLocks/>
          </p:cNvCxnSpPr>
          <p:nvPr/>
        </p:nvCxnSpPr>
        <p:spPr>
          <a:xfrm flipH="1" flipV="1">
            <a:off x="6748130" y="3790889"/>
            <a:ext cx="1995775" cy="8336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8" name="Straight Connector 91">
            <a:extLst>
              <a:ext uri="{FF2B5EF4-FFF2-40B4-BE49-F238E27FC236}">
                <a16:creationId xmlns:a16="http://schemas.microsoft.com/office/drawing/2014/main" id="{1FFFE13A-BDBE-47AC-AC73-D35A1CDC3F95}"/>
              </a:ext>
            </a:extLst>
          </p:cNvPr>
          <p:cNvCxnSpPr>
            <a:cxnSpLocks/>
            <a:endCxn id="161" idx="2"/>
          </p:cNvCxnSpPr>
          <p:nvPr/>
        </p:nvCxnSpPr>
        <p:spPr>
          <a:xfrm flipH="1" flipV="1">
            <a:off x="3844424" y="2401699"/>
            <a:ext cx="1203952" cy="12403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7" name="TextBox 39">
            <a:extLst>
              <a:ext uri="{FF2B5EF4-FFF2-40B4-BE49-F238E27FC236}">
                <a16:creationId xmlns:a16="http://schemas.microsoft.com/office/drawing/2014/main" id="{0C309D51-5BEC-45E9-8D01-FDC9FD77F0E4}"/>
              </a:ext>
            </a:extLst>
          </p:cNvPr>
          <p:cNvSpPr txBox="1"/>
          <p:nvPr/>
        </p:nvSpPr>
        <p:spPr>
          <a:xfrm>
            <a:off x="643466" y="6134538"/>
            <a:ext cx="430758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Bahnschrift Condensed" panose="020B0502040204020203" pitchFamily="34" charset="0"/>
              </a:rPr>
              <a:t>VPC CM3 THROTTLE  </a:t>
            </a:r>
            <a:r>
              <a:rPr lang="en-US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– </a:t>
            </a:r>
            <a:r>
              <a:rPr lang="en-US" sz="1600" b="1" dirty="0">
                <a:solidFill>
                  <a:srgbClr val="002060"/>
                </a:solidFill>
                <a:latin typeface="Bahnschrift Condensed" panose="020B0502040204020203" pitchFamily="34" charset="0"/>
              </a:rPr>
              <a:t>Base - Buttons </a:t>
            </a:r>
            <a:r>
              <a:rPr lang="en-US" sz="16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>T1 </a:t>
            </a:r>
            <a:r>
              <a:rPr lang="en-US" sz="1600" b="1" dirty="0">
                <a:solidFill>
                  <a:srgbClr val="002060"/>
                </a:solidFill>
                <a:latin typeface="Bahnschrift Condensed" panose="020B0502040204020203" pitchFamily="34" charset="0"/>
              </a:rPr>
              <a:t>to </a:t>
            </a:r>
            <a:r>
              <a:rPr lang="en-US" sz="16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>T4</a:t>
            </a:r>
            <a:endParaRPr lang="en-US" sz="1600" b="1" dirty="0">
              <a:solidFill>
                <a:srgbClr val="002060"/>
              </a:solidFill>
              <a:latin typeface="Bahnschrift Condensed" panose="020B0502040204020203" pitchFamily="34" charset="0"/>
            </a:endParaRPr>
          </a:p>
          <a:p>
            <a:r>
              <a:rPr lang="en-US" sz="1600" b="1" dirty="0">
                <a:solidFill>
                  <a:srgbClr val="FF0000"/>
                </a:solidFill>
                <a:latin typeface="Bahnschrift Condensed" panose="020B0502040204020203" pitchFamily="34" charset="0"/>
              </a:rPr>
              <a:t>F18</a:t>
            </a:r>
            <a:r>
              <a:rPr lang="en-US" sz="1600" dirty="0">
                <a:latin typeface="Bahnschrift Condensed" panose="020B0502040204020203" pitchFamily="34" charset="0"/>
              </a:rPr>
              <a:t> Control Mapping Reference Sheet, Rev </a:t>
            </a:r>
            <a:r>
              <a:rPr lang="en-US" sz="1600" dirty="0" smtClean="0">
                <a:latin typeface="Bahnschrift Condensed" panose="020B0502040204020203" pitchFamily="34" charset="0"/>
              </a:rPr>
              <a:t>3.6- Nov 2022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1200" dirty="0">
                <a:latin typeface="Arial Narrow" panose="020B0606020202030204" pitchFamily="34" charset="0"/>
              </a:rPr>
              <a:t>DCS 2.7 – Not used for VR</a:t>
            </a:r>
            <a:br>
              <a:rPr lang="en-US" sz="1200" dirty="0">
                <a:latin typeface="Arial Narrow" panose="020B0606020202030204" pitchFamily="34" charset="0"/>
              </a:rPr>
            </a:br>
            <a:r>
              <a:rPr lang="en-US" sz="2000" dirty="0"/>
              <a:t> </a:t>
            </a:r>
            <a:r>
              <a:rPr lang="en-US" sz="800" dirty="0">
                <a:latin typeface="Arial Narrow" panose="020B0606020202030204" pitchFamily="34" charset="0"/>
              </a:rPr>
              <a:t>All button/axis functions shown in “Default” software configuration as of Firmware </a:t>
            </a:r>
            <a:r>
              <a:rPr lang="fr-FR" sz="800" dirty="0" smtClean="0"/>
              <a:t>20220720</a:t>
            </a:r>
            <a:r>
              <a:rPr lang="en-US" sz="800" dirty="0" smtClean="0">
                <a:latin typeface="Arial Narrow" panose="020B0606020202030204" pitchFamily="34" charset="0"/>
              </a:rPr>
              <a:t>, </a:t>
            </a:r>
            <a:r>
              <a:rPr lang="en-US" sz="800" dirty="0">
                <a:latin typeface="Arial Narrow" panose="020B0606020202030204" pitchFamily="34" charset="0"/>
              </a:rPr>
              <a:t>in VPC Device </a:t>
            </a:r>
            <a:endParaRPr lang="tr-TR" sz="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7" name="Table 95">
            <a:extLst>
              <a:ext uri="{FF2B5EF4-FFF2-40B4-BE49-F238E27FC236}">
                <a16:creationId xmlns:a16="http://schemas.microsoft.com/office/drawing/2014/main" id="{6D786856-6AE6-48A3-BBD3-AF213CD6C0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87168"/>
              </p:ext>
            </p:extLst>
          </p:nvPr>
        </p:nvGraphicFramePr>
        <p:xfrm>
          <a:off x="319653" y="1824468"/>
          <a:ext cx="2202624" cy="259301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260610">
                  <a:extLst>
                    <a:ext uri="{9D8B030D-6E8A-4147-A177-3AD203B41FA5}">
                      <a16:colId xmlns:a16="http://schemas.microsoft.com/office/drawing/2014/main" val="3589963505"/>
                    </a:ext>
                  </a:extLst>
                </a:gridCol>
                <a:gridCol w="942014">
                  <a:extLst>
                    <a:ext uri="{9D8B030D-6E8A-4147-A177-3AD203B41FA5}">
                      <a16:colId xmlns:a16="http://schemas.microsoft.com/office/drawing/2014/main" val="296756092"/>
                    </a:ext>
                  </a:extLst>
                </a:gridCol>
              </a:tblGrid>
              <a:tr h="2880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TIPS</a:t>
                      </a:r>
                    </a:p>
                  </a:txBody>
                  <a:tcPr marL="37826" marR="37826" marT="37826" marB="37826" anchor="ctr">
                    <a:gradFill flip="none" rotWithShape="1">
                      <a:gsLst>
                        <a:gs pos="0">
                          <a:srgbClr val="FF0000"/>
                        </a:gs>
                        <a:gs pos="50000">
                          <a:srgbClr val="F89378"/>
                        </a:gs>
                        <a:gs pos="100000">
                          <a:srgbClr val="F18383"/>
                        </a:gs>
                      </a:gsLst>
                      <a:lin ang="54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tr-TR" sz="11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L Alt B</a:t>
                      </a:r>
                    </a:p>
                  </a:txBody>
                  <a:tcPr marL="37826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1200" dirty="0">
                          <a:solidFill>
                            <a:schemeClr val="tx1"/>
                          </a:solidFill>
                          <a:latin typeface="Bahnschrift Condensed" panose="020B0502040204020203" pitchFamily="34" charset="0"/>
                        </a:rPr>
                        <a:t>Briefing</a:t>
                      </a:r>
                      <a:endParaRPr lang="tr-TR" sz="1200" dirty="0">
                        <a:solidFill>
                          <a:schemeClr val="tx1"/>
                        </a:solidFill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1977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Bahnschrift Condensed" panose="020B0502040204020203" pitchFamily="34" charset="0"/>
                        </a:rPr>
                        <a:t>L Alt F9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L.S.O.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309992954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Bahnschrift Condensed" panose="020B0502040204020203" pitchFamily="34" charset="0"/>
                        </a:rPr>
                        <a:t>L Shift + L Win + Pause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Active Pause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281478326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Bahnschrift Condensed" panose="020B0502040204020203" pitchFamily="34" charset="0"/>
                        </a:rPr>
                        <a:t>R Ctrl Enter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>
                          <a:latin typeface="Bahnschrift Condensed" panose="020B0502040204020203" pitchFamily="34" charset="0"/>
                        </a:rPr>
                        <a:t>View</a:t>
                      </a:r>
                      <a:r>
                        <a:rPr lang="fr-FR" sz="1200" baseline="0" dirty="0" smtClean="0">
                          <a:latin typeface="Bahnschrift Condensed" panose="020B0502040204020203" pitchFamily="34" charset="0"/>
                        </a:rPr>
                        <a:t> axes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19045333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latin typeface="Bahnschrift Condensed" panose="020B0502040204020203" pitchFamily="34" charset="0"/>
                        </a:rPr>
                        <a:t>RCtrl</a:t>
                      </a:r>
                      <a:r>
                        <a:rPr lang="en-US" sz="1200" dirty="0">
                          <a:latin typeface="Bahnschrift Condensed" panose="020B0502040204020203" pitchFamily="34" charset="0"/>
                        </a:rPr>
                        <a:t> Pause</a:t>
                      </a: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latin typeface="Bahnschrift Condensed" panose="020B0502040204020203" pitchFamily="34" charset="0"/>
                        </a:rPr>
                        <a:t>Frame rate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377060145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Bahnschrift Condensed" panose="020B0502040204020203" pitchFamily="34" charset="0"/>
                        </a:rPr>
                        <a:t>L Alt Y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>
                          <a:latin typeface="Bahnschrift Condensed" panose="020B0502040204020203" pitchFamily="34" charset="0"/>
                        </a:rPr>
                        <a:t>Coordinates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4472674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Bahnschrift Condensed" panose="020B0502040204020203" pitchFamily="34" charset="0"/>
                        </a:rPr>
                        <a:t>L </a:t>
                      </a:r>
                      <a:r>
                        <a:rPr lang="en-US" sz="1200" dirty="0" err="1" smtClean="0">
                          <a:latin typeface="Bahnschrift Condensed" panose="020B0502040204020203" pitchFamily="34" charset="0"/>
                        </a:rPr>
                        <a:t>Crtl</a:t>
                      </a:r>
                      <a:r>
                        <a:rPr lang="en-US" sz="1200" dirty="0" smtClean="0">
                          <a:latin typeface="Bahnschrift Condensed" panose="020B0502040204020203" pitchFamily="34" charset="0"/>
                        </a:rPr>
                        <a:t> Y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Info Bar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53231908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Bahnschrift Condensed" panose="020B0502040204020203" pitchFamily="34" charset="0"/>
                        </a:rPr>
                        <a:t>L Shift F10</a:t>
                      </a:r>
                      <a:endParaRPr lang="en-US" sz="1200" dirty="0">
                        <a:latin typeface="Bahnschrift Condensed" panose="020B0502040204020203" pitchFamily="34" charset="0"/>
                      </a:endParaRPr>
                    </a:p>
                  </a:txBody>
                  <a:tcPr marL="37826" marR="37826" marT="37826" marB="37826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Bahnschrift Condensed" panose="020B0502040204020203" pitchFamily="34" charset="0"/>
                        </a:rPr>
                        <a:t>Labels</a:t>
                      </a:r>
                      <a:endParaRPr lang="tr-TR" sz="1200" dirty="0">
                        <a:latin typeface="Bahnschrift Condensed" panose="020B0502040204020203" pitchFamily="34" charset="0"/>
                      </a:endParaRPr>
                    </a:p>
                  </a:txBody>
                  <a:tcPr marL="72000" marR="37826" marT="37826" marB="37826" anchor="ctr"/>
                </a:tc>
                <a:extLst>
                  <a:ext uri="{0D108BD9-81ED-4DB2-BD59-A6C34878D82A}">
                    <a16:rowId xmlns:a16="http://schemas.microsoft.com/office/drawing/2014/main" val="1822707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689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Rectangle 236"/>
          <p:cNvSpPr/>
          <p:nvPr/>
        </p:nvSpPr>
        <p:spPr>
          <a:xfrm>
            <a:off x="9331617" y="2541093"/>
            <a:ext cx="1713399" cy="902079"/>
          </a:xfrm>
          <a:prstGeom prst="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5" name="Rectangle 234"/>
          <p:cNvSpPr/>
          <p:nvPr/>
        </p:nvSpPr>
        <p:spPr>
          <a:xfrm>
            <a:off x="6829306" y="2088504"/>
            <a:ext cx="2523094" cy="1387139"/>
          </a:xfrm>
          <a:prstGeom prst="rect">
            <a:avLst/>
          </a:prstGeom>
          <a:solidFill>
            <a:schemeClr val="accent6">
              <a:lumMod val="20000"/>
              <a:lumOff val="80000"/>
              <a:alpha val="40000"/>
            </a:schemeClr>
          </a:solidFill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à coins arrondis 3"/>
          <p:cNvSpPr/>
          <p:nvPr/>
        </p:nvSpPr>
        <p:spPr>
          <a:xfrm>
            <a:off x="527526" y="538258"/>
            <a:ext cx="756687" cy="612000"/>
          </a:xfrm>
          <a:prstGeom prst="roundRect">
            <a:avLst/>
          </a:prstGeom>
          <a:solidFill>
            <a:schemeClr val="accent4"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Battery</a:t>
            </a:r>
            <a: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/>
            </a:r>
            <a:b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On</a:t>
            </a:r>
            <a:endParaRPr lang="fr-FR" sz="8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1448214" y="530722"/>
            <a:ext cx="756687" cy="612000"/>
          </a:xfrm>
          <a:prstGeom prst="roundRect">
            <a:avLst/>
          </a:prstGeom>
          <a:solidFill>
            <a:schemeClr val="accent4"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Crank</a:t>
            </a:r>
            <a: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</a:t>
            </a:r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Left</a:t>
            </a:r>
            <a:endParaRPr lang="fr-FR" sz="8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2369250" y="530722"/>
            <a:ext cx="756687" cy="612000"/>
          </a:xfrm>
          <a:prstGeom prst="roundRect">
            <a:avLst/>
          </a:prstGeom>
          <a:solidFill>
            <a:schemeClr val="accent4"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Crank</a:t>
            </a:r>
            <a: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Right</a:t>
            </a:r>
            <a:endParaRPr lang="fr-FR" sz="8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527526" y="1253952"/>
            <a:ext cx="756687" cy="612000"/>
          </a:xfrm>
          <a:prstGeom prst="roundRect">
            <a:avLst/>
          </a:prstGeom>
          <a:solidFill>
            <a:schemeClr val="accent4">
              <a:alpha val="3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APU</a:t>
            </a:r>
            <a:b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On / 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Off</a:t>
            </a:r>
            <a:endParaRPr lang="fr-FR" sz="8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448214" y="1253952"/>
            <a:ext cx="756687" cy="612000"/>
          </a:xfrm>
          <a:prstGeom prst="roundRect">
            <a:avLst/>
          </a:prstGeom>
          <a:solidFill>
            <a:schemeClr val="accent4"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FCS </a:t>
            </a: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Reset</a:t>
            </a:r>
            <a:endParaRPr lang="fr-FR" sz="8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2374317" y="1253952"/>
            <a:ext cx="756687" cy="612000"/>
          </a:xfrm>
          <a:prstGeom prst="roundRect">
            <a:avLst/>
          </a:prstGeom>
          <a:solidFill>
            <a:schemeClr val="accent4"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FCS </a:t>
            </a:r>
            <a:b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Bit</a:t>
            </a:r>
            <a:endParaRPr lang="fr-FR" sz="8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238954" y="2101301"/>
            <a:ext cx="756000" cy="36933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HUD mode</a:t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Night / Day</a:t>
            </a:r>
            <a:endParaRPr lang="fr-F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239278" y="3025409"/>
            <a:ext cx="756000" cy="36933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Seat</a:t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Arm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/</a:t>
            </a:r>
            <a:r>
              <a:rPr lang="fr-FR" sz="1200" dirty="0" err="1" smtClean="0">
                <a:solidFill>
                  <a:schemeClr val="accent6">
                    <a:lumMod val="75000"/>
                  </a:schemeClr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Safe</a:t>
            </a:r>
            <a:endParaRPr lang="fr-FR" sz="1200" b="1" dirty="0">
              <a:solidFill>
                <a:schemeClr val="accent6">
                  <a:lumMod val="75000"/>
                </a:schemeClr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1098418" y="2098134"/>
            <a:ext cx="756000" cy="369332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Canopy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/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200" dirty="0" smtClean="0">
                <a:solidFill>
                  <a:schemeClr val="accent6">
                    <a:lumMod val="75000"/>
                  </a:schemeClr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Open/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Close</a:t>
            </a:r>
            <a:endParaRPr lang="fr-F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1103783" y="3005375"/>
            <a:ext cx="756000" cy="369332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Rearm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/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2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Refuel</a:t>
            </a:r>
            <a:endParaRPr lang="fr-FR" sz="1200" i="1" dirty="0">
              <a:latin typeface="Bahnschrift Condensed" panose="020B0502040204020203" pitchFamily="34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1964387" y="2122059"/>
            <a:ext cx="756000" cy="338554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INS GRD</a:t>
            </a:r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/>
            </a:r>
            <a:b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000" i="1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Field</a:t>
            </a:r>
            <a:endParaRPr lang="fr-FR" sz="1000" i="1" dirty="0">
              <a:latin typeface="Bahnschrift Condensed" panose="020B0502040204020203" pitchFamily="34" charset="0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1946937" y="2997645"/>
            <a:ext cx="756000" cy="369332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INS CV</a:t>
            </a:r>
          </a:p>
          <a:p>
            <a:pPr algn="ctr"/>
            <a:r>
              <a:rPr lang="fr-FR" sz="1000" i="1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Carrier</a:t>
            </a:r>
            <a:endParaRPr lang="fr-FR" sz="1000" i="1" dirty="0">
              <a:latin typeface="Bahnschrift Condensed" panose="020B0502040204020203" pitchFamily="34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3016712" y="2071573"/>
            <a:ext cx="756000" cy="430887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STD HDG </a:t>
            </a:r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/>
            </a:r>
            <a:b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600" dirty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</a:t>
            </a:r>
            <a:r>
              <a:rPr lang="fr-FR" sz="1400" dirty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 </a:t>
            </a:r>
            <a:endParaRPr lang="fr-FR" sz="1400" dirty="0">
              <a:latin typeface="Bahnschrift Condensed" panose="020B0502040204020203" pitchFamily="34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2983313" y="2974923"/>
            <a:ext cx="756000" cy="400110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</a:t>
            </a:r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Bingo </a:t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Setting</a:t>
            </a:r>
            <a:endParaRPr lang="fr-FR" sz="1200" b="1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3796695" y="2067357"/>
            <a:ext cx="756000" cy="430887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INS IFA </a:t>
            </a:r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/>
            </a:r>
            <a:b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600" dirty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</a:t>
            </a:r>
            <a:r>
              <a:rPr lang="fr-FR" sz="1400" dirty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 </a:t>
            </a:r>
            <a:endParaRPr lang="fr-FR" sz="1400" dirty="0">
              <a:latin typeface="Bahnschrift Condensed" panose="020B0502040204020203" pitchFamily="34" charset="0"/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3797813" y="2968485"/>
            <a:ext cx="756000" cy="400110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</a:t>
            </a:r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Altimeter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Setting</a:t>
            </a:r>
            <a:endParaRPr lang="fr-FR" sz="1200" b="1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grpSp>
        <p:nvGrpSpPr>
          <p:cNvPr id="62" name="Groupe 61"/>
          <p:cNvGrpSpPr/>
          <p:nvPr/>
        </p:nvGrpSpPr>
        <p:grpSpPr>
          <a:xfrm>
            <a:off x="364954" y="2520666"/>
            <a:ext cx="504000" cy="432000"/>
            <a:chOff x="2919042" y="5352298"/>
            <a:chExt cx="504000" cy="432000"/>
          </a:xfrm>
        </p:grpSpPr>
        <p:sp>
          <p:nvSpPr>
            <p:cNvPr id="43" name="Hexagone 42"/>
            <p:cNvSpPr/>
            <p:nvPr/>
          </p:nvSpPr>
          <p:spPr>
            <a:xfrm>
              <a:off x="2919042" y="5352298"/>
              <a:ext cx="504000" cy="432000"/>
            </a:xfrm>
            <a:prstGeom prst="hexagon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endParaRPr lang="fr-FR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44" name="Groupe 43"/>
            <p:cNvGrpSpPr/>
            <p:nvPr/>
          </p:nvGrpSpPr>
          <p:grpSpPr>
            <a:xfrm>
              <a:off x="3081042" y="5411351"/>
              <a:ext cx="180000" cy="267930"/>
              <a:chOff x="5351846" y="6618378"/>
              <a:chExt cx="180000" cy="267930"/>
            </a:xfrm>
          </p:grpSpPr>
          <p:sp>
            <p:nvSpPr>
              <p:cNvPr id="45" name="Ellipse 44"/>
              <p:cNvSpPr/>
              <p:nvPr/>
            </p:nvSpPr>
            <p:spPr>
              <a:xfrm>
                <a:off x="5369846" y="6618378"/>
                <a:ext cx="144000" cy="25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" name="Ellipse 45"/>
              <p:cNvSpPr/>
              <p:nvPr/>
            </p:nvSpPr>
            <p:spPr>
              <a:xfrm>
                <a:off x="5351846" y="670630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5000"/>
                      <a:lumOff val="95000"/>
                    </a:schemeClr>
                  </a:gs>
                  <a:gs pos="42000">
                    <a:srgbClr val="7D7C77"/>
                  </a:gs>
                  <a:gs pos="99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73" name="Groupe 72"/>
          <p:cNvGrpSpPr/>
          <p:nvPr/>
        </p:nvGrpSpPr>
        <p:grpSpPr>
          <a:xfrm>
            <a:off x="3186765" y="2513640"/>
            <a:ext cx="396000" cy="396000"/>
            <a:chOff x="4532652" y="5161429"/>
            <a:chExt cx="396000" cy="396000"/>
          </a:xfrm>
        </p:grpSpPr>
        <p:sp>
          <p:nvSpPr>
            <p:cNvPr id="33" name="Bouée 32"/>
            <p:cNvSpPr/>
            <p:nvPr/>
          </p:nvSpPr>
          <p:spPr>
            <a:xfrm>
              <a:off x="4532652" y="5161429"/>
              <a:ext cx="396000" cy="396000"/>
            </a:xfrm>
            <a:prstGeom prst="donut">
              <a:avLst>
                <a:gd name="adj" fmla="val 15412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52000">
                  <a:schemeClr val="bg1"/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34" name="Ellipse 33"/>
            <p:cNvSpPr/>
            <p:nvPr/>
          </p:nvSpPr>
          <p:spPr>
            <a:xfrm>
              <a:off x="4604652" y="5233429"/>
              <a:ext cx="252000" cy="25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60" name="Image 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4073" y="562143"/>
            <a:ext cx="952000" cy="1224000"/>
          </a:xfrm>
          <a:prstGeom prst="rect">
            <a:avLst/>
          </a:prstGeom>
        </p:spPr>
      </p:pic>
      <p:grpSp>
        <p:nvGrpSpPr>
          <p:cNvPr id="63" name="Groupe 62"/>
          <p:cNvGrpSpPr/>
          <p:nvPr/>
        </p:nvGrpSpPr>
        <p:grpSpPr>
          <a:xfrm>
            <a:off x="1227532" y="2507934"/>
            <a:ext cx="504000" cy="432000"/>
            <a:chOff x="2919042" y="5352298"/>
            <a:chExt cx="504000" cy="432000"/>
          </a:xfrm>
        </p:grpSpPr>
        <p:sp>
          <p:nvSpPr>
            <p:cNvPr id="64" name="Hexagone 63"/>
            <p:cNvSpPr/>
            <p:nvPr/>
          </p:nvSpPr>
          <p:spPr>
            <a:xfrm>
              <a:off x="2919042" y="5352298"/>
              <a:ext cx="504000" cy="432000"/>
            </a:xfrm>
            <a:prstGeom prst="hexagon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endParaRPr lang="fr-FR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65" name="Groupe 64"/>
            <p:cNvGrpSpPr/>
            <p:nvPr/>
          </p:nvGrpSpPr>
          <p:grpSpPr>
            <a:xfrm>
              <a:off x="3081042" y="5411351"/>
              <a:ext cx="180000" cy="267930"/>
              <a:chOff x="5351846" y="6618378"/>
              <a:chExt cx="180000" cy="267930"/>
            </a:xfrm>
          </p:grpSpPr>
          <p:sp>
            <p:nvSpPr>
              <p:cNvPr id="66" name="Ellipse 65"/>
              <p:cNvSpPr/>
              <p:nvPr/>
            </p:nvSpPr>
            <p:spPr>
              <a:xfrm>
                <a:off x="5369846" y="6618378"/>
                <a:ext cx="144000" cy="25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" name="Ellipse 66"/>
              <p:cNvSpPr/>
              <p:nvPr/>
            </p:nvSpPr>
            <p:spPr>
              <a:xfrm>
                <a:off x="5351846" y="670630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5000"/>
                      <a:lumOff val="95000"/>
                    </a:schemeClr>
                  </a:gs>
                  <a:gs pos="42000">
                    <a:srgbClr val="7D7C77"/>
                  </a:gs>
                  <a:gs pos="99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68" name="Groupe 67"/>
          <p:cNvGrpSpPr/>
          <p:nvPr/>
        </p:nvGrpSpPr>
        <p:grpSpPr>
          <a:xfrm>
            <a:off x="2092616" y="2519967"/>
            <a:ext cx="504000" cy="432000"/>
            <a:chOff x="2919042" y="5352298"/>
            <a:chExt cx="504000" cy="432000"/>
          </a:xfrm>
        </p:grpSpPr>
        <p:sp>
          <p:nvSpPr>
            <p:cNvPr id="69" name="Hexagone 68"/>
            <p:cNvSpPr/>
            <p:nvPr/>
          </p:nvSpPr>
          <p:spPr>
            <a:xfrm>
              <a:off x="2919042" y="5352298"/>
              <a:ext cx="504000" cy="432000"/>
            </a:xfrm>
            <a:prstGeom prst="hexagon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endParaRPr lang="fr-FR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70" name="Groupe 69"/>
            <p:cNvGrpSpPr/>
            <p:nvPr/>
          </p:nvGrpSpPr>
          <p:grpSpPr>
            <a:xfrm>
              <a:off x="3081042" y="5411351"/>
              <a:ext cx="180000" cy="267930"/>
              <a:chOff x="5351846" y="6618378"/>
              <a:chExt cx="180000" cy="267930"/>
            </a:xfrm>
          </p:grpSpPr>
          <p:sp>
            <p:nvSpPr>
              <p:cNvPr id="71" name="Ellipse 70"/>
              <p:cNvSpPr/>
              <p:nvPr/>
            </p:nvSpPr>
            <p:spPr>
              <a:xfrm>
                <a:off x="5369846" y="6618378"/>
                <a:ext cx="144000" cy="25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2" name="Ellipse 71"/>
              <p:cNvSpPr/>
              <p:nvPr/>
            </p:nvSpPr>
            <p:spPr>
              <a:xfrm>
                <a:off x="5351846" y="670630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5000"/>
                      <a:lumOff val="95000"/>
                    </a:schemeClr>
                  </a:gs>
                  <a:gs pos="42000">
                    <a:srgbClr val="7D7C77"/>
                  </a:gs>
                  <a:gs pos="99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cxnSp>
        <p:nvCxnSpPr>
          <p:cNvPr id="75" name="Connecteur droit 74"/>
          <p:cNvCxnSpPr/>
          <p:nvPr/>
        </p:nvCxnSpPr>
        <p:spPr>
          <a:xfrm flipV="1">
            <a:off x="124668" y="1924493"/>
            <a:ext cx="4428711" cy="218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>
            <a:off x="3317669" y="803379"/>
            <a:ext cx="4085" cy="11317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>
            <a:off x="2940326" y="1935150"/>
            <a:ext cx="14868" cy="1377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e 80"/>
          <p:cNvGrpSpPr/>
          <p:nvPr/>
        </p:nvGrpSpPr>
        <p:grpSpPr>
          <a:xfrm>
            <a:off x="3989706" y="2513640"/>
            <a:ext cx="396000" cy="396000"/>
            <a:chOff x="4532652" y="5161429"/>
            <a:chExt cx="396000" cy="396000"/>
          </a:xfrm>
        </p:grpSpPr>
        <p:sp>
          <p:nvSpPr>
            <p:cNvPr id="82" name="Bouée 81"/>
            <p:cNvSpPr/>
            <p:nvPr/>
          </p:nvSpPr>
          <p:spPr>
            <a:xfrm>
              <a:off x="4532652" y="5161429"/>
              <a:ext cx="396000" cy="396000"/>
            </a:xfrm>
            <a:prstGeom prst="donut">
              <a:avLst>
                <a:gd name="adj" fmla="val 15412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52000">
                  <a:schemeClr val="bg1"/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83" name="Ellipse 82"/>
            <p:cNvSpPr/>
            <p:nvPr/>
          </p:nvSpPr>
          <p:spPr>
            <a:xfrm>
              <a:off x="4604652" y="5233429"/>
              <a:ext cx="252000" cy="25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86" name="Rectangle à coins arrondis 85"/>
          <p:cNvSpPr/>
          <p:nvPr/>
        </p:nvSpPr>
        <p:spPr>
          <a:xfrm>
            <a:off x="531872" y="4496958"/>
            <a:ext cx="756687" cy="576000"/>
          </a:xfrm>
          <a:prstGeom prst="roundRect">
            <a:avLst/>
          </a:prstGeom>
          <a:solidFill>
            <a:schemeClr val="accent6"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Wings</a:t>
            </a:r>
            <a: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/>
            </a:r>
            <a:b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Folded</a:t>
            </a:r>
            <a:endParaRPr lang="fr-FR" sz="12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87" name="Rectangle à coins arrondis 86"/>
          <p:cNvSpPr/>
          <p:nvPr/>
        </p:nvSpPr>
        <p:spPr>
          <a:xfrm>
            <a:off x="1452560" y="4489422"/>
            <a:ext cx="756687" cy="576000"/>
          </a:xfrm>
          <a:prstGeom prst="roundRect">
            <a:avLst/>
          </a:prstGeom>
          <a:solidFill>
            <a:schemeClr val="accent6"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Wings</a:t>
            </a:r>
            <a: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/>
            </a:r>
            <a:b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Lever</a:t>
            </a:r>
            <a:endParaRPr lang="fr-FR" sz="12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88" name="Rectangle à coins arrondis 87"/>
          <p:cNvSpPr/>
          <p:nvPr/>
        </p:nvSpPr>
        <p:spPr>
          <a:xfrm>
            <a:off x="2373596" y="4489422"/>
            <a:ext cx="756687" cy="576000"/>
          </a:xfrm>
          <a:prstGeom prst="roundRect">
            <a:avLst/>
          </a:prstGeom>
          <a:solidFill>
            <a:schemeClr val="accent6"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Anti-skid</a:t>
            </a: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/>
            </a:r>
            <a:b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On / 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Off</a:t>
            </a:r>
            <a:endParaRPr lang="fr-F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89" name="Rectangle à coins arrondis 88"/>
          <p:cNvSpPr/>
          <p:nvPr/>
        </p:nvSpPr>
        <p:spPr>
          <a:xfrm>
            <a:off x="531872" y="5212652"/>
            <a:ext cx="756687" cy="576000"/>
          </a:xfrm>
          <a:prstGeom prst="roundRect">
            <a:avLst/>
          </a:prstGeom>
          <a:solidFill>
            <a:schemeClr val="accent6">
              <a:alpha val="3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Wings</a:t>
            </a:r>
            <a:r>
              <a:rPr lang="fr-FR" sz="14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</a:t>
            </a: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Spread</a:t>
            </a:r>
            <a:endParaRPr lang="fr-F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90" name="Rectangle à coins arrondis 89"/>
          <p:cNvSpPr/>
          <p:nvPr/>
        </p:nvSpPr>
        <p:spPr>
          <a:xfrm>
            <a:off x="1452560" y="5212652"/>
            <a:ext cx="756000" cy="576000"/>
          </a:xfrm>
          <a:prstGeom prst="roundRect">
            <a:avLst/>
          </a:prstGeom>
          <a:solidFill>
            <a:schemeClr val="accent6"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Salute</a:t>
            </a: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!</a:t>
            </a:r>
            <a:endParaRPr lang="fr-FR" sz="9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91" name="Rectangle à coins arrondis 90"/>
          <p:cNvSpPr/>
          <p:nvPr/>
        </p:nvSpPr>
        <p:spPr>
          <a:xfrm>
            <a:off x="2378663" y="5212652"/>
            <a:ext cx="756687" cy="576000"/>
          </a:xfrm>
          <a:prstGeom prst="roundRect">
            <a:avLst/>
          </a:prstGeom>
          <a:solidFill>
            <a:schemeClr val="accent6"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Launch</a:t>
            </a: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b.</a:t>
            </a:r>
            <a:b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On / 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Off</a:t>
            </a:r>
            <a:endParaRPr lang="fr-F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243300" y="6075390"/>
            <a:ext cx="75600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H. By </a:t>
            </a:r>
            <a:r>
              <a:rPr lang="fr-FR" sz="12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Pass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/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0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Field</a:t>
            </a:r>
            <a:endParaRPr lang="fr-FR" sz="10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93" name="ZoneTexte 92"/>
          <p:cNvSpPr txBox="1"/>
          <p:nvPr/>
        </p:nvSpPr>
        <p:spPr>
          <a:xfrm>
            <a:off x="235804" y="7007096"/>
            <a:ext cx="756000" cy="153888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0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Carrier</a:t>
            </a:r>
            <a:endParaRPr lang="fr-FR" sz="1000" b="1" dirty="0">
              <a:latin typeface="Bahnschrift Condensed" panose="020B0502040204020203" pitchFamily="34" charset="0"/>
            </a:endParaRPr>
          </a:p>
        </p:txBody>
      </p:sp>
      <p:sp>
        <p:nvSpPr>
          <p:cNvPr id="94" name="ZoneTexte 93"/>
          <p:cNvSpPr txBox="1"/>
          <p:nvPr/>
        </p:nvSpPr>
        <p:spPr>
          <a:xfrm>
            <a:off x="1102764" y="6072223"/>
            <a:ext cx="756000" cy="338554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Hook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/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0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Retract</a:t>
            </a:r>
            <a:endParaRPr lang="fr-FR" sz="1000" dirty="0">
              <a:latin typeface="Bahnschrift Condensed" panose="020B0502040204020203" pitchFamily="34" charset="0"/>
            </a:endParaRPr>
          </a:p>
        </p:txBody>
      </p:sp>
      <p:sp>
        <p:nvSpPr>
          <p:cNvPr id="95" name="ZoneTexte 94"/>
          <p:cNvSpPr txBox="1"/>
          <p:nvPr/>
        </p:nvSpPr>
        <p:spPr>
          <a:xfrm>
            <a:off x="1122285" y="7008640"/>
            <a:ext cx="756000" cy="153888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0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Extend</a:t>
            </a:r>
            <a:endParaRPr lang="fr-FR" sz="1000" i="1" dirty="0">
              <a:latin typeface="Bahnschrift Condensed" panose="020B0502040204020203" pitchFamily="34" charset="0"/>
            </a:endParaRPr>
          </a:p>
        </p:txBody>
      </p:sp>
      <p:sp>
        <p:nvSpPr>
          <p:cNvPr id="96" name="ZoneTexte 95"/>
          <p:cNvSpPr txBox="1"/>
          <p:nvPr/>
        </p:nvSpPr>
        <p:spPr>
          <a:xfrm>
            <a:off x="1968733" y="6080759"/>
            <a:ext cx="756000" cy="338554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Gear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/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0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Retract</a:t>
            </a:r>
            <a:endParaRPr lang="fr-FR" sz="1000" dirty="0">
              <a:latin typeface="Bahnschrift Condensed" panose="020B0502040204020203" pitchFamily="34" charset="0"/>
            </a:endParaRPr>
          </a:p>
        </p:txBody>
      </p:sp>
      <p:sp>
        <p:nvSpPr>
          <p:cNvPr id="97" name="ZoneTexte 96"/>
          <p:cNvSpPr txBox="1"/>
          <p:nvPr/>
        </p:nvSpPr>
        <p:spPr>
          <a:xfrm>
            <a:off x="1962945" y="7007096"/>
            <a:ext cx="756000" cy="153888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0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Extend</a:t>
            </a:r>
            <a:endParaRPr lang="fr-FR" sz="1000" dirty="0">
              <a:latin typeface="Bahnschrift Condensed" panose="020B0502040204020203" pitchFamily="34" charset="0"/>
            </a:endParaRPr>
          </a:p>
        </p:txBody>
      </p:sp>
      <p:sp>
        <p:nvSpPr>
          <p:cNvPr id="98" name="ZoneTexte 97"/>
          <p:cNvSpPr txBox="1"/>
          <p:nvPr/>
        </p:nvSpPr>
        <p:spPr>
          <a:xfrm>
            <a:off x="3054641" y="6043461"/>
            <a:ext cx="756000" cy="430887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>
                <a:latin typeface="Bahnschrift Condensed" panose="020B0502040204020203" pitchFamily="34" charset="0"/>
                <a:sym typeface="Wingdings 3" panose="05040102010807070707" pitchFamily="18" charset="2"/>
              </a:rPr>
              <a:t>Lights On / 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Off</a:t>
            </a:r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/>
            </a:r>
            <a:b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600" dirty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</a:t>
            </a:r>
            <a:r>
              <a:rPr lang="fr-FR" sz="1400" dirty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 </a:t>
            </a:r>
            <a:endParaRPr lang="fr-FR" sz="1400" dirty="0">
              <a:latin typeface="Bahnschrift Condensed" panose="020B0502040204020203" pitchFamily="34" charset="0"/>
            </a:endParaRPr>
          </a:p>
        </p:txBody>
      </p:sp>
      <p:sp>
        <p:nvSpPr>
          <p:cNvPr id="99" name="ZoneTexte 98"/>
          <p:cNvSpPr txBox="1"/>
          <p:nvPr/>
        </p:nvSpPr>
        <p:spPr>
          <a:xfrm>
            <a:off x="3011153" y="6916298"/>
            <a:ext cx="756000" cy="430887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</a:t>
            </a:r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HMD</a:t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Off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/ BRT</a:t>
            </a:r>
            <a:endParaRPr lang="fr-FR" sz="1200" b="1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3826576" y="6043460"/>
            <a:ext cx="756000" cy="430887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NVG On / 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Off</a:t>
            </a:r>
          </a:p>
          <a:p>
            <a:pPr algn="ctr"/>
            <a:r>
              <a:rPr lang="fr-FR" sz="16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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 </a:t>
            </a:r>
            <a:endParaRPr lang="fr-FR" sz="1200" dirty="0">
              <a:latin typeface="Bahnschrift Condensed" panose="020B0502040204020203" pitchFamily="34" charset="0"/>
            </a:endParaRPr>
          </a:p>
        </p:txBody>
      </p:sp>
      <p:sp>
        <p:nvSpPr>
          <p:cNvPr id="101" name="ZoneTexte 100"/>
          <p:cNvSpPr txBox="1"/>
          <p:nvPr/>
        </p:nvSpPr>
        <p:spPr>
          <a:xfrm>
            <a:off x="3840151" y="6917957"/>
            <a:ext cx="756000" cy="430887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</a:t>
            </a:r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Brightness</a:t>
            </a:r>
            <a:endParaRPr lang="fr-FR" sz="1200" b="1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grpSp>
        <p:nvGrpSpPr>
          <p:cNvPr id="102" name="Groupe 101"/>
          <p:cNvGrpSpPr/>
          <p:nvPr/>
        </p:nvGrpSpPr>
        <p:grpSpPr>
          <a:xfrm>
            <a:off x="369300" y="6479366"/>
            <a:ext cx="504000" cy="432000"/>
            <a:chOff x="2919042" y="5352298"/>
            <a:chExt cx="504000" cy="432000"/>
          </a:xfrm>
        </p:grpSpPr>
        <p:sp>
          <p:nvSpPr>
            <p:cNvPr id="103" name="Hexagone 102"/>
            <p:cNvSpPr/>
            <p:nvPr/>
          </p:nvSpPr>
          <p:spPr>
            <a:xfrm>
              <a:off x="2919042" y="5352298"/>
              <a:ext cx="504000" cy="4320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endParaRPr lang="fr-FR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104" name="Groupe 103"/>
            <p:cNvGrpSpPr/>
            <p:nvPr/>
          </p:nvGrpSpPr>
          <p:grpSpPr>
            <a:xfrm>
              <a:off x="3081042" y="5411351"/>
              <a:ext cx="180000" cy="267930"/>
              <a:chOff x="5351846" y="6618378"/>
              <a:chExt cx="180000" cy="267930"/>
            </a:xfrm>
          </p:grpSpPr>
          <p:sp>
            <p:nvSpPr>
              <p:cNvPr id="105" name="Ellipse 104"/>
              <p:cNvSpPr/>
              <p:nvPr/>
            </p:nvSpPr>
            <p:spPr>
              <a:xfrm>
                <a:off x="5369846" y="6618378"/>
                <a:ext cx="144000" cy="25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6" name="Ellipse 105"/>
              <p:cNvSpPr/>
              <p:nvPr/>
            </p:nvSpPr>
            <p:spPr>
              <a:xfrm>
                <a:off x="5351846" y="670630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5000"/>
                      <a:lumOff val="95000"/>
                    </a:schemeClr>
                  </a:gs>
                  <a:gs pos="42000">
                    <a:srgbClr val="7D7C77"/>
                  </a:gs>
                  <a:gs pos="99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07" name="Groupe 106"/>
          <p:cNvGrpSpPr/>
          <p:nvPr/>
        </p:nvGrpSpPr>
        <p:grpSpPr>
          <a:xfrm>
            <a:off x="3237566" y="6474348"/>
            <a:ext cx="396000" cy="396000"/>
            <a:chOff x="4532652" y="5161429"/>
            <a:chExt cx="396000" cy="396000"/>
          </a:xfrm>
        </p:grpSpPr>
        <p:sp>
          <p:nvSpPr>
            <p:cNvPr id="108" name="Bouée 107"/>
            <p:cNvSpPr/>
            <p:nvPr/>
          </p:nvSpPr>
          <p:spPr>
            <a:xfrm>
              <a:off x="4532652" y="5161429"/>
              <a:ext cx="396000" cy="396000"/>
            </a:xfrm>
            <a:prstGeom prst="donut">
              <a:avLst>
                <a:gd name="adj" fmla="val 15412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52000">
                  <a:schemeClr val="bg1"/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4604652" y="5233429"/>
              <a:ext cx="252000" cy="25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11" name="Groupe 110"/>
          <p:cNvGrpSpPr/>
          <p:nvPr/>
        </p:nvGrpSpPr>
        <p:grpSpPr>
          <a:xfrm>
            <a:off x="1231878" y="6479366"/>
            <a:ext cx="504000" cy="432000"/>
            <a:chOff x="2919042" y="5352298"/>
            <a:chExt cx="504000" cy="432000"/>
          </a:xfrm>
        </p:grpSpPr>
        <p:sp>
          <p:nvSpPr>
            <p:cNvPr id="112" name="Hexagone 111"/>
            <p:cNvSpPr/>
            <p:nvPr/>
          </p:nvSpPr>
          <p:spPr>
            <a:xfrm>
              <a:off x="2919042" y="5352298"/>
              <a:ext cx="504000" cy="4320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endParaRPr lang="fr-FR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113" name="Groupe 112"/>
            <p:cNvGrpSpPr/>
            <p:nvPr/>
          </p:nvGrpSpPr>
          <p:grpSpPr>
            <a:xfrm>
              <a:off x="3081042" y="5411351"/>
              <a:ext cx="180000" cy="267930"/>
              <a:chOff x="5351846" y="6618378"/>
              <a:chExt cx="180000" cy="267930"/>
            </a:xfrm>
          </p:grpSpPr>
          <p:sp>
            <p:nvSpPr>
              <p:cNvPr id="114" name="Ellipse 113"/>
              <p:cNvSpPr/>
              <p:nvPr/>
            </p:nvSpPr>
            <p:spPr>
              <a:xfrm>
                <a:off x="5369846" y="6618378"/>
                <a:ext cx="144000" cy="25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5" name="Ellipse 114"/>
              <p:cNvSpPr/>
              <p:nvPr/>
            </p:nvSpPr>
            <p:spPr>
              <a:xfrm>
                <a:off x="5351846" y="670630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5000"/>
                      <a:lumOff val="95000"/>
                    </a:schemeClr>
                  </a:gs>
                  <a:gs pos="42000">
                    <a:srgbClr val="7D7C77"/>
                  </a:gs>
                  <a:gs pos="99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16" name="Groupe 115"/>
          <p:cNvGrpSpPr/>
          <p:nvPr/>
        </p:nvGrpSpPr>
        <p:grpSpPr>
          <a:xfrm>
            <a:off x="2104555" y="6477703"/>
            <a:ext cx="504000" cy="432000"/>
            <a:chOff x="2919042" y="5352298"/>
            <a:chExt cx="504000" cy="432000"/>
          </a:xfrm>
        </p:grpSpPr>
        <p:sp>
          <p:nvSpPr>
            <p:cNvPr id="117" name="Hexagone 116"/>
            <p:cNvSpPr/>
            <p:nvPr/>
          </p:nvSpPr>
          <p:spPr>
            <a:xfrm>
              <a:off x="2919042" y="5352298"/>
              <a:ext cx="504000" cy="4320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endParaRPr lang="fr-FR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118" name="Groupe 117"/>
            <p:cNvGrpSpPr/>
            <p:nvPr/>
          </p:nvGrpSpPr>
          <p:grpSpPr>
            <a:xfrm>
              <a:off x="3081042" y="5411351"/>
              <a:ext cx="180000" cy="267930"/>
              <a:chOff x="5351846" y="6618378"/>
              <a:chExt cx="180000" cy="267930"/>
            </a:xfrm>
          </p:grpSpPr>
          <p:sp>
            <p:nvSpPr>
              <p:cNvPr id="119" name="Ellipse 118"/>
              <p:cNvSpPr/>
              <p:nvPr/>
            </p:nvSpPr>
            <p:spPr>
              <a:xfrm>
                <a:off x="5369846" y="6618378"/>
                <a:ext cx="144000" cy="25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0" name="Ellipse 119"/>
              <p:cNvSpPr/>
              <p:nvPr/>
            </p:nvSpPr>
            <p:spPr>
              <a:xfrm>
                <a:off x="5351846" y="670630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5000"/>
                      <a:lumOff val="95000"/>
                    </a:schemeClr>
                  </a:gs>
                  <a:gs pos="42000">
                    <a:srgbClr val="7D7C77"/>
                  </a:gs>
                  <a:gs pos="99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cxnSp>
        <p:nvCxnSpPr>
          <p:cNvPr id="121" name="Connecteur droit 120"/>
          <p:cNvCxnSpPr/>
          <p:nvPr/>
        </p:nvCxnSpPr>
        <p:spPr>
          <a:xfrm flipV="1">
            <a:off x="129014" y="5883193"/>
            <a:ext cx="4428711" cy="218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eur droit 121"/>
          <p:cNvCxnSpPr/>
          <p:nvPr/>
        </p:nvCxnSpPr>
        <p:spPr>
          <a:xfrm>
            <a:off x="3322015" y="4762079"/>
            <a:ext cx="4085" cy="11317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122"/>
          <p:cNvCxnSpPr/>
          <p:nvPr/>
        </p:nvCxnSpPr>
        <p:spPr>
          <a:xfrm>
            <a:off x="2944672" y="5893850"/>
            <a:ext cx="14868" cy="1377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e 123"/>
          <p:cNvGrpSpPr/>
          <p:nvPr/>
        </p:nvGrpSpPr>
        <p:grpSpPr>
          <a:xfrm>
            <a:off x="4003252" y="6474348"/>
            <a:ext cx="396000" cy="396000"/>
            <a:chOff x="4532652" y="5161429"/>
            <a:chExt cx="396000" cy="396000"/>
          </a:xfrm>
        </p:grpSpPr>
        <p:sp>
          <p:nvSpPr>
            <p:cNvPr id="125" name="Bouée 124"/>
            <p:cNvSpPr/>
            <p:nvPr/>
          </p:nvSpPr>
          <p:spPr>
            <a:xfrm>
              <a:off x="4532652" y="5161429"/>
              <a:ext cx="396000" cy="396000"/>
            </a:xfrm>
            <a:prstGeom prst="donut">
              <a:avLst>
                <a:gd name="adj" fmla="val 15412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52000">
                  <a:schemeClr val="bg1"/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6" name="Ellipse 125"/>
            <p:cNvSpPr/>
            <p:nvPr/>
          </p:nvSpPr>
          <p:spPr>
            <a:xfrm>
              <a:off x="4604652" y="5233429"/>
              <a:ext cx="252000" cy="25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28" name="Image 1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6879" y="4517113"/>
            <a:ext cx="975511" cy="1224000"/>
          </a:xfrm>
          <a:prstGeom prst="rect">
            <a:avLst/>
          </a:prstGeom>
        </p:spPr>
      </p:pic>
      <p:sp>
        <p:nvSpPr>
          <p:cNvPr id="130" name="Rectangle à coins arrondis 129"/>
          <p:cNvSpPr/>
          <p:nvPr/>
        </p:nvSpPr>
        <p:spPr>
          <a:xfrm>
            <a:off x="7029103" y="533292"/>
            <a:ext cx="756687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Markpt</a:t>
            </a:r>
            <a:endParaRPr lang="fr-FR" sz="1200" b="1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31" name="Rectangle à coins arrondis 130"/>
          <p:cNvSpPr/>
          <p:nvPr/>
        </p:nvSpPr>
        <p:spPr>
          <a:xfrm>
            <a:off x="7925105" y="546681"/>
            <a:ext cx="756687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Range</a:t>
            </a:r>
            <a:endParaRPr lang="fr-FR" sz="1200" dirty="0">
              <a:solidFill>
                <a:schemeClr val="accent6">
                  <a:lumMod val="50000"/>
                </a:schemeClr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32" name="Rectangle à coins arrondis 131"/>
          <p:cNvSpPr/>
          <p:nvPr/>
        </p:nvSpPr>
        <p:spPr>
          <a:xfrm>
            <a:off x="8846141" y="546681"/>
            <a:ext cx="756687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Wpt</a:t>
            </a: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</a:t>
            </a:r>
            <a:r>
              <a:rPr lang="fr-FR" sz="1400" b="1" dirty="0" smtClean="0">
                <a:solidFill>
                  <a:schemeClr val="tx1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</a:t>
            </a: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</a:t>
            </a:r>
            <a:endParaRPr lang="fr-F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33" name="Rectangle à coins arrondis 132"/>
          <p:cNvSpPr/>
          <p:nvPr/>
        </p:nvSpPr>
        <p:spPr>
          <a:xfrm>
            <a:off x="7004417" y="1269911"/>
            <a:ext cx="756687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39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Data [</a:t>
            </a:r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Hsi</a:t>
            </a:r>
            <a:r>
              <a:rPr lang="fr-FR" sz="1200" b="1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]</a:t>
            </a:r>
            <a:r>
              <a:rPr lang="fr-FR" sz="1100" b="1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/>
            </a:r>
            <a:br>
              <a:rPr lang="fr-FR" sz="1100" b="1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100" b="1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DCNTR [</a:t>
            </a:r>
            <a:r>
              <a:rPr lang="fr-FR" sz="11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Sa</a:t>
            </a:r>
            <a:r>
              <a:rPr lang="fr-FR" sz="1100" b="1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]</a:t>
            </a:r>
            <a:endParaRPr lang="fr-F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34" name="Rectangle à coins arrondis 133"/>
          <p:cNvSpPr/>
          <p:nvPr/>
        </p:nvSpPr>
        <p:spPr>
          <a:xfrm>
            <a:off x="7925105" y="1269911"/>
            <a:ext cx="756687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Sequence</a:t>
            </a:r>
            <a:endParaRPr lang="fr-FR" sz="1100" dirty="0">
              <a:solidFill>
                <a:schemeClr val="accent6">
                  <a:lumMod val="50000"/>
                </a:schemeClr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35" name="Rectangle à coins arrondis 134"/>
          <p:cNvSpPr/>
          <p:nvPr/>
        </p:nvSpPr>
        <p:spPr>
          <a:xfrm>
            <a:off x="8851208" y="1269911"/>
            <a:ext cx="756687" cy="576000"/>
          </a:xfrm>
          <a:prstGeom prst="round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Wpt</a:t>
            </a: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</a:t>
            </a:r>
            <a:r>
              <a:rPr lang="fr-FR" sz="1400" b="1" dirty="0" smtClean="0">
                <a:solidFill>
                  <a:schemeClr val="tx1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</a:t>
            </a:r>
            <a:endParaRPr lang="fr-FR" sz="1200" dirty="0">
              <a:solidFill>
                <a:schemeClr val="accent6">
                  <a:lumMod val="50000"/>
                </a:schemeClr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36" name="ZoneTexte 135"/>
          <p:cNvSpPr txBox="1"/>
          <p:nvPr/>
        </p:nvSpPr>
        <p:spPr>
          <a:xfrm>
            <a:off x="6715845" y="2117260"/>
            <a:ext cx="756000" cy="36933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LTDR</a:t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200" dirty="0" smtClean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On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/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Off</a:t>
            </a:r>
            <a:endParaRPr lang="fr-F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38" name="ZoneTexte 137"/>
          <p:cNvSpPr txBox="1"/>
          <p:nvPr/>
        </p:nvSpPr>
        <p:spPr>
          <a:xfrm>
            <a:off x="7575309" y="2114093"/>
            <a:ext cx="756000" cy="369332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</a:rPr>
              <a:t>LST/NFLR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 </a:t>
            </a:r>
            <a:b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</a:br>
            <a:r>
              <a:rPr lang="fr-FR" sz="1200" dirty="0" smtClean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On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/Off</a:t>
            </a:r>
            <a:endParaRPr lang="tr-T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39" name="ZoneTexte 138"/>
          <p:cNvSpPr txBox="1"/>
          <p:nvPr/>
        </p:nvSpPr>
        <p:spPr>
          <a:xfrm>
            <a:off x="6723680" y="3008248"/>
            <a:ext cx="756000" cy="369332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</a:rPr>
              <a:t>LST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 </a:t>
            </a:r>
            <a:b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</a:br>
            <a:r>
              <a:rPr lang="fr-FR" sz="1200" dirty="0" smtClean="0">
                <a:solidFill>
                  <a:schemeClr val="accent6">
                    <a:lumMod val="75000"/>
                  </a:schemeClr>
                </a:solidFill>
                <a:latin typeface="Bahnschrift Condensed" panose="020B0502040204020203" pitchFamily="34" charset="0"/>
              </a:rPr>
              <a:t>On</a:t>
            </a:r>
            <a:r>
              <a:rPr lang="fr-FR" sz="1200" dirty="0" smtClean="0">
                <a:latin typeface="Bahnschrift Condensed" panose="020B0502040204020203" pitchFamily="34" charset="0"/>
              </a:rPr>
              <a:t>/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Off</a:t>
            </a:r>
            <a:endParaRPr lang="tr-T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42" name="ZoneTexte 141"/>
          <p:cNvSpPr txBox="1"/>
          <p:nvPr/>
        </p:nvSpPr>
        <p:spPr>
          <a:xfrm>
            <a:off x="9607176" y="2063641"/>
            <a:ext cx="772313" cy="430887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err="1" smtClean="0">
                <a:latin typeface="Bahnschrift Condensed" panose="020B0502040204020203" pitchFamily="34" charset="0"/>
              </a:rPr>
              <a:t>Wypt</a:t>
            </a:r>
            <a:r>
              <a:rPr lang="fr-FR" sz="1200" dirty="0" smtClean="0">
                <a:latin typeface="Bahnschrift Condensed" panose="020B0502040204020203" pitchFamily="34" charset="0"/>
              </a:rPr>
              <a:t> On/off</a:t>
            </a:r>
            <a:r>
              <a:rPr lang="fr-FR" sz="200" dirty="0" smtClean="0">
                <a:latin typeface="Bahnschrift Condensed" panose="020B0502040204020203" pitchFamily="34" charset="0"/>
              </a:rPr>
              <a:t/>
            </a:r>
            <a:br>
              <a:rPr lang="fr-FR" sz="200" dirty="0" smtClean="0">
                <a:latin typeface="Bahnschrift Condensed" panose="020B0502040204020203" pitchFamily="34" charset="0"/>
              </a:rPr>
            </a:br>
            <a:r>
              <a:rPr lang="fr-FR" sz="16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 </a:t>
            </a:r>
            <a:r>
              <a:rPr lang="fr-FR" sz="14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 </a:t>
            </a:r>
            <a:endParaRPr lang="fr-FR" sz="1400" dirty="0">
              <a:latin typeface="Bahnschrift Condensed" panose="020B0502040204020203" pitchFamily="34" charset="0"/>
            </a:endParaRPr>
          </a:p>
        </p:txBody>
      </p:sp>
      <p:sp>
        <p:nvSpPr>
          <p:cNvPr id="143" name="ZoneTexte 142"/>
          <p:cNvSpPr txBox="1"/>
          <p:nvPr/>
        </p:nvSpPr>
        <p:spPr>
          <a:xfrm>
            <a:off x="9517685" y="3090609"/>
            <a:ext cx="756000" cy="184666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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Lumin</a:t>
            </a:r>
            <a:endParaRPr lang="fr-FR" sz="1100" dirty="0">
              <a:latin typeface="Bahnschrift Condensed" panose="020B0502040204020203" pitchFamily="34" charset="0"/>
            </a:endParaRPr>
          </a:p>
        </p:txBody>
      </p:sp>
      <p:sp>
        <p:nvSpPr>
          <p:cNvPr id="144" name="ZoneTexte 143"/>
          <p:cNvSpPr txBox="1"/>
          <p:nvPr/>
        </p:nvSpPr>
        <p:spPr>
          <a:xfrm>
            <a:off x="10273685" y="2063035"/>
            <a:ext cx="773542" cy="400110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Target</a:t>
            </a:r>
          </a:p>
          <a:p>
            <a:pPr algn="ctr"/>
            <a:r>
              <a:rPr lang="fr-FR" sz="14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</a:t>
            </a:r>
            <a:endParaRPr lang="fr-FR" sz="14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45" name="ZoneTexte 144"/>
          <p:cNvSpPr txBox="1"/>
          <p:nvPr/>
        </p:nvSpPr>
        <p:spPr>
          <a:xfrm>
            <a:off x="10229094" y="3025409"/>
            <a:ext cx="815474" cy="246221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</a:t>
            </a:r>
            <a:r>
              <a:rPr lang="fr-FR" sz="1600" b="1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Contrast</a:t>
            </a:r>
            <a:endParaRPr lang="fr-FR" sz="1200" dirty="0">
              <a:latin typeface="Bahnschrift Condensed" panose="020B0502040204020203" pitchFamily="34" charset="0"/>
            </a:endParaRPr>
          </a:p>
        </p:txBody>
      </p:sp>
      <p:grpSp>
        <p:nvGrpSpPr>
          <p:cNvPr id="146" name="Groupe 145"/>
          <p:cNvGrpSpPr/>
          <p:nvPr/>
        </p:nvGrpSpPr>
        <p:grpSpPr>
          <a:xfrm>
            <a:off x="6841845" y="2536625"/>
            <a:ext cx="504000" cy="432000"/>
            <a:chOff x="2919042" y="5352298"/>
            <a:chExt cx="504000" cy="432000"/>
          </a:xfrm>
        </p:grpSpPr>
        <p:sp>
          <p:nvSpPr>
            <p:cNvPr id="147" name="Hexagone 146"/>
            <p:cNvSpPr/>
            <p:nvPr/>
          </p:nvSpPr>
          <p:spPr>
            <a:xfrm>
              <a:off x="2919042" y="5352298"/>
              <a:ext cx="504000" cy="432000"/>
            </a:xfrm>
            <a:prstGeom prst="hexagon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endParaRPr lang="fr-FR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148" name="Groupe 147"/>
            <p:cNvGrpSpPr/>
            <p:nvPr/>
          </p:nvGrpSpPr>
          <p:grpSpPr>
            <a:xfrm>
              <a:off x="3081042" y="5411351"/>
              <a:ext cx="180000" cy="267930"/>
              <a:chOff x="5351846" y="6618378"/>
              <a:chExt cx="180000" cy="267930"/>
            </a:xfrm>
          </p:grpSpPr>
          <p:sp>
            <p:nvSpPr>
              <p:cNvPr id="149" name="Ellipse 148"/>
              <p:cNvSpPr/>
              <p:nvPr/>
            </p:nvSpPr>
            <p:spPr>
              <a:xfrm>
                <a:off x="5369846" y="6618378"/>
                <a:ext cx="144000" cy="25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Ellipse 149"/>
              <p:cNvSpPr/>
              <p:nvPr/>
            </p:nvSpPr>
            <p:spPr>
              <a:xfrm>
                <a:off x="5351846" y="670630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5000"/>
                      <a:lumOff val="95000"/>
                    </a:schemeClr>
                  </a:gs>
                  <a:gs pos="42000">
                    <a:srgbClr val="7D7C77"/>
                  </a:gs>
                  <a:gs pos="99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51" name="Groupe 150"/>
          <p:cNvGrpSpPr/>
          <p:nvPr/>
        </p:nvGrpSpPr>
        <p:grpSpPr>
          <a:xfrm>
            <a:off x="9787959" y="2558950"/>
            <a:ext cx="396000" cy="396000"/>
            <a:chOff x="4532652" y="5161429"/>
            <a:chExt cx="396000" cy="396000"/>
          </a:xfrm>
        </p:grpSpPr>
        <p:sp>
          <p:nvSpPr>
            <p:cNvPr id="152" name="Bouée 151"/>
            <p:cNvSpPr/>
            <p:nvPr/>
          </p:nvSpPr>
          <p:spPr>
            <a:xfrm>
              <a:off x="4532652" y="5161429"/>
              <a:ext cx="396000" cy="396000"/>
            </a:xfrm>
            <a:prstGeom prst="donut">
              <a:avLst>
                <a:gd name="adj" fmla="val 15412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52000">
                  <a:schemeClr val="bg1"/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53" name="Ellipse 152"/>
            <p:cNvSpPr/>
            <p:nvPr/>
          </p:nvSpPr>
          <p:spPr>
            <a:xfrm>
              <a:off x="4604652" y="5233429"/>
              <a:ext cx="252000" cy="25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54" name="Groupe 153"/>
          <p:cNvGrpSpPr/>
          <p:nvPr/>
        </p:nvGrpSpPr>
        <p:grpSpPr>
          <a:xfrm>
            <a:off x="7704575" y="2528212"/>
            <a:ext cx="504000" cy="432000"/>
            <a:chOff x="2919042" y="5352298"/>
            <a:chExt cx="504000" cy="432000"/>
          </a:xfrm>
        </p:grpSpPr>
        <p:sp>
          <p:nvSpPr>
            <p:cNvPr id="155" name="Hexagone 154"/>
            <p:cNvSpPr/>
            <p:nvPr/>
          </p:nvSpPr>
          <p:spPr>
            <a:xfrm>
              <a:off x="2919042" y="5352298"/>
              <a:ext cx="504000" cy="432000"/>
            </a:xfrm>
            <a:prstGeom prst="hexagon">
              <a:avLst/>
            </a:prstGeom>
            <a:gradFill flip="none" rotWithShape="1">
              <a:gsLst>
                <a:gs pos="0">
                  <a:schemeClr val="accent4">
                    <a:lumMod val="5000"/>
                    <a:lumOff val="9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endParaRPr lang="fr-FR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156" name="Groupe 155"/>
            <p:cNvGrpSpPr/>
            <p:nvPr/>
          </p:nvGrpSpPr>
          <p:grpSpPr>
            <a:xfrm>
              <a:off x="3081042" y="5411351"/>
              <a:ext cx="180000" cy="267930"/>
              <a:chOff x="5351846" y="6618378"/>
              <a:chExt cx="180000" cy="267930"/>
            </a:xfrm>
          </p:grpSpPr>
          <p:sp>
            <p:nvSpPr>
              <p:cNvPr id="157" name="Ellipse 156"/>
              <p:cNvSpPr/>
              <p:nvPr/>
            </p:nvSpPr>
            <p:spPr>
              <a:xfrm>
                <a:off x="5369846" y="6618378"/>
                <a:ext cx="144000" cy="25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8" name="Ellipse 157"/>
              <p:cNvSpPr/>
              <p:nvPr/>
            </p:nvSpPr>
            <p:spPr>
              <a:xfrm>
                <a:off x="5351846" y="670630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5000"/>
                      <a:lumOff val="95000"/>
                    </a:schemeClr>
                  </a:gs>
                  <a:gs pos="42000">
                    <a:srgbClr val="7D7C77"/>
                  </a:gs>
                  <a:gs pos="99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59" name="Groupe 158"/>
          <p:cNvGrpSpPr/>
          <p:nvPr/>
        </p:nvGrpSpPr>
        <p:grpSpPr>
          <a:xfrm>
            <a:off x="8567305" y="2532527"/>
            <a:ext cx="504000" cy="432000"/>
            <a:chOff x="2919042" y="5352298"/>
            <a:chExt cx="504000" cy="432000"/>
          </a:xfrm>
        </p:grpSpPr>
        <p:sp>
          <p:nvSpPr>
            <p:cNvPr id="160" name="Hexagone 159"/>
            <p:cNvSpPr/>
            <p:nvPr/>
          </p:nvSpPr>
          <p:spPr>
            <a:xfrm>
              <a:off x="2919042" y="5352298"/>
              <a:ext cx="504000" cy="432000"/>
            </a:xfrm>
            <a:prstGeom prst="hexagon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endParaRPr lang="fr-FR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161" name="Groupe 160"/>
            <p:cNvGrpSpPr/>
            <p:nvPr/>
          </p:nvGrpSpPr>
          <p:grpSpPr>
            <a:xfrm>
              <a:off x="3081042" y="5411351"/>
              <a:ext cx="180000" cy="267930"/>
              <a:chOff x="5351846" y="6618378"/>
              <a:chExt cx="180000" cy="267930"/>
            </a:xfrm>
          </p:grpSpPr>
          <p:sp>
            <p:nvSpPr>
              <p:cNvPr id="162" name="Ellipse 161"/>
              <p:cNvSpPr/>
              <p:nvPr/>
            </p:nvSpPr>
            <p:spPr>
              <a:xfrm>
                <a:off x="5369846" y="6618378"/>
                <a:ext cx="144000" cy="25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3" name="Ellipse 162"/>
              <p:cNvSpPr/>
              <p:nvPr/>
            </p:nvSpPr>
            <p:spPr>
              <a:xfrm>
                <a:off x="5351846" y="670630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5000"/>
                      <a:lumOff val="95000"/>
                    </a:schemeClr>
                  </a:gs>
                  <a:gs pos="42000">
                    <a:srgbClr val="7D7C77"/>
                  </a:gs>
                  <a:gs pos="99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cxnSp>
        <p:nvCxnSpPr>
          <p:cNvPr id="164" name="Connecteur droit 163"/>
          <p:cNvCxnSpPr/>
          <p:nvPr/>
        </p:nvCxnSpPr>
        <p:spPr>
          <a:xfrm flipV="1">
            <a:off x="6896646" y="1940453"/>
            <a:ext cx="4133624" cy="259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cteur droit 164"/>
          <p:cNvCxnSpPr/>
          <p:nvPr/>
        </p:nvCxnSpPr>
        <p:spPr>
          <a:xfrm>
            <a:off x="9794560" y="819338"/>
            <a:ext cx="4085" cy="11317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cteur droit 165"/>
          <p:cNvCxnSpPr/>
          <p:nvPr/>
        </p:nvCxnSpPr>
        <p:spPr>
          <a:xfrm rot="60000">
            <a:off x="9417217" y="1951109"/>
            <a:ext cx="14868" cy="1377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7" name="Groupe 166"/>
          <p:cNvGrpSpPr/>
          <p:nvPr/>
        </p:nvGrpSpPr>
        <p:grpSpPr>
          <a:xfrm>
            <a:off x="10492224" y="2558950"/>
            <a:ext cx="396000" cy="396000"/>
            <a:chOff x="4532652" y="5161429"/>
            <a:chExt cx="396000" cy="396000"/>
          </a:xfrm>
        </p:grpSpPr>
        <p:sp>
          <p:nvSpPr>
            <p:cNvPr id="168" name="Bouée 167"/>
            <p:cNvSpPr/>
            <p:nvPr/>
          </p:nvSpPr>
          <p:spPr>
            <a:xfrm>
              <a:off x="4532652" y="5161429"/>
              <a:ext cx="396000" cy="396000"/>
            </a:xfrm>
            <a:prstGeom prst="donut">
              <a:avLst>
                <a:gd name="adj" fmla="val 15412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52000">
                  <a:schemeClr val="bg1"/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69" name="Ellipse 168"/>
            <p:cNvSpPr/>
            <p:nvPr/>
          </p:nvSpPr>
          <p:spPr>
            <a:xfrm>
              <a:off x="4604652" y="5233429"/>
              <a:ext cx="252000" cy="25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1" name="Rectangle à coins arrondis 170"/>
          <p:cNvSpPr/>
          <p:nvPr/>
        </p:nvSpPr>
        <p:spPr>
          <a:xfrm>
            <a:off x="6997815" y="4480292"/>
            <a:ext cx="756000" cy="576000"/>
          </a:xfrm>
          <a:prstGeom prst="roundRect">
            <a:avLst/>
          </a:prstGeom>
          <a:solidFill>
            <a:srgbClr val="F89378">
              <a:alpha val="40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Exp1</a:t>
            </a:r>
            <a:b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Barscan</a:t>
            </a:r>
            <a:endParaRPr lang="fr-FR" sz="12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72" name="Rectangle à coins arrondis 171"/>
          <p:cNvSpPr/>
          <p:nvPr/>
        </p:nvSpPr>
        <p:spPr>
          <a:xfrm>
            <a:off x="7940480" y="4472756"/>
            <a:ext cx="756687" cy="576000"/>
          </a:xfrm>
          <a:prstGeom prst="roundRect">
            <a:avLst/>
          </a:prstGeom>
          <a:solidFill>
            <a:srgbClr val="F89378">
              <a:alpha val="40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Exp</a:t>
            </a: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 2</a:t>
            </a:r>
            <a:b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Sil</a:t>
            </a:r>
            <a:endParaRPr lang="fr-FR" sz="1200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73" name="Rectangle à coins arrondis 172"/>
          <p:cNvSpPr/>
          <p:nvPr/>
        </p:nvSpPr>
        <p:spPr>
          <a:xfrm>
            <a:off x="8839540" y="4472756"/>
            <a:ext cx="756687" cy="576000"/>
          </a:xfrm>
          <a:prstGeom prst="roundRect">
            <a:avLst/>
          </a:prstGeom>
          <a:solidFill>
            <a:srgbClr val="F89378">
              <a:alpha val="40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Exp3</a:t>
            </a:r>
            <a:b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Erase</a:t>
            </a:r>
            <a:endParaRPr lang="fr-FR" sz="1400" b="1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74" name="Rectangle à coins arrondis 173"/>
          <p:cNvSpPr/>
          <p:nvPr/>
        </p:nvSpPr>
        <p:spPr>
          <a:xfrm>
            <a:off x="6997816" y="5195986"/>
            <a:ext cx="756687" cy="576000"/>
          </a:xfrm>
          <a:prstGeom prst="roundRect">
            <a:avLst/>
          </a:prstGeom>
          <a:solidFill>
            <a:srgbClr val="F89378">
              <a:alpha val="39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A/G – A/A</a:t>
            </a:r>
            <a:b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Azimuth</a:t>
            </a:r>
            <a:endParaRPr lang="fr-FR" sz="1000" i="1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75" name="Rectangle à coins arrondis 174"/>
          <p:cNvSpPr/>
          <p:nvPr/>
        </p:nvSpPr>
        <p:spPr>
          <a:xfrm>
            <a:off x="7918504" y="5195986"/>
            <a:ext cx="756687" cy="576000"/>
          </a:xfrm>
          <a:prstGeom prst="roundRect">
            <a:avLst/>
          </a:prstGeom>
          <a:solidFill>
            <a:srgbClr val="F9D7D1"/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ysClr val="windowText" lastClr="000000"/>
                </a:solidFill>
                <a:latin typeface="Bahnschrift Condensed" panose="020B0502040204020203" pitchFamily="34" charset="0"/>
              </a:rPr>
              <a:t>DecreaseRange</a:t>
            </a:r>
            <a:r>
              <a:rPr lang="fr-FR" sz="1200" dirty="0" smtClean="0">
                <a:solidFill>
                  <a:sysClr val="windowText" lastClr="000000"/>
                </a:solidFill>
                <a:latin typeface="Bahnschrift Condensed" panose="020B0502040204020203" pitchFamily="34" charset="0"/>
              </a:rPr>
              <a:t> </a:t>
            </a:r>
            <a:r>
              <a:rPr lang="fr-FR" sz="1200" b="1" dirty="0">
                <a:solidFill>
                  <a:schemeClr val="tx1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</a:t>
            </a:r>
            <a:endParaRPr lang="fr-FR" sz="1200" dirty="0">
              <a:solidFill>
                <a:sysClr val="windowText" lastClr="00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76" name="Rectangle à coins arrondis 175"/>
          <p:cNvSpPr/>
          <p:nvPr/>
        </p:nvSpPr>
        <p:spPr>
          <a:xfrm>
            <a:off x="8844607" y="5195986"/>
            <a:ext cx="756687" cy="576000"/>
          </a:xfrm>
          <a:prstGeom prst="roundRect">
            <a:avLst/>
          </a:prstGeom>
          <a:solidFill>
            <a:srgbClr val="F89378">
              <a:alpha val="40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63500" h="635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Increase</a:t>
            </a: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/>
            </a:r>
            <a:b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</a:b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</a:rPr>
              <a:t>Range </a:t>
            </a:r>
            <a:r>
              <a:rPr lang="fr-FR" sz="1200" dirty="0" smtClean="0">
                <a:solidFill>
                  <a:schemeClr val="tx1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</a:t>
            </a:r>
            <a:endParaRPr lang="fr-FR" sz="1400" b="1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77" name="ZoneTexte 176"/>
          <p:cNvSpPr txBox="1"/>
          <p:nvPr/>
        </p:nvSpPr>
        <p:spPr>
          <a:xfrm>
            <a:off x="6709244" y="6058724"/>
            <a:ext cx="756000" cy="338554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PRF</a:t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0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Hi-</a:t>
            </a:r>
            <a:r>
              <a:rPr lang="fr-FR" sz="10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Med_Intl</a:t>
            </a:r>
            <a:endParaRPr lang="fr-FR" sz="10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79" name="ZoneTexte 178"/>
          <p:cNvSpPr txBox="1"/>
          <p:nvPr/>
        </p:nvSpPr>
        <p:spPr>
          <a:xfrm>
            <a:off x="7568708" y="6132501"/>
            <a:ext cx="756000" cy="184666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1">
                    <a:lumMod val="75000"/>
                  </a:schemeClr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DATA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endParaRPr lang="fr-FR" sz="1200" dirty="0">
              <a:latin typeface="Bahnschrift Condensed" panose="020B0502040204020203" pitchFamily="34" charset="0"/>
            </a:endParaRPr>
          </a:p>
        </p:txBody>
      </p:sp>
      <p:sp>
        <p:nvSpPr>
          <p:cNvPr id="180" name="ZoneTexte 179"/>
          <p:cNvSpPr txBox="1"/>
          <p:nvPr/>
        </p:nvSpPr>
        <p:spPr>
          <a:xfrm>
            <a:off x="7575309" y="6947557"/>
            <a:ext cx="756000" cy="369332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1">
                    <a:lumMod val="75000"/>
                  </a:schemeClr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LTWS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dirty="0" smtClean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On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/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Off</a:t>
            </a:r>
          </a:p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NCTR</a:t>
            </a:r>
            <a:endParaRPr lang="fr-FR" sz="1200" dirty="0">
              <a:latin typeface="Bahnschrift Condensed" panose="020B0502040204020203" pitchFamily="34" charset="0"/>
            </a:endParaRPr>
          </a:p>
        </p:txBody>
      </p:sp>
      <p:sp>
        <p:nvSpPr>
          <p:cNvPr id="181" name="ZoneTexte 180"/>
          <p:cNvSpPr txBox="1"/>
          <p:nvPr/>
        </p:nvSpPr>
        <p:spPr>
          <a:xfrm>
            <a:off x="8434677" y="6048704"/>
            <a:ext cx="756000" cy="369332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9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Tws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– Auto/Man</a:t>
            </a:r>
          </a:p>
          <a:p>
            <a:pPr algn="ctr"/>
            <a:r>
              <a:rPr lang="fr-FR" sz="9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Rws</a:t>
            </a:r>
            <a:r>
              <a:rPr lang="fr-FR" sz="9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- Set</a:t>
            </a:r>
            <a:endParaRPr lang="fr-FR" sz="1200" dirty="0">
              <a:latin typeface="Bahnschrift Condensed" panose="020B0502040204020203" pitchFamily="34" charset="0"/>
            </a:endParaRPr>
          </a:p>
        </p:txBody>
      </p:sp>
      <p:sp>
        <p:nvSpPr>
          <p:cNvPr id="182" name="ZoneTexte 181"/>
          <p:cNvSpPr txBox="1"/>
          <p:nvPr/>
        </p:nvSpPr>
        <p:spPr>
          <a:xfrm>
            <a:off x="8417570" y="7003792"/>
            <a:ext cx="756000" cy="215444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Reset</a:t>
            </a:r>
            <a:endParaRPr lang="fr-FR" sz="1200" dirty="0">
              <a:latin typeface="Bahnschrift Condensed" panose="020B0502040204020203" pitchFamily="34" charset="0"/>
            </a:endParaRPr>
          </a:p>
        </p:txBody>
      </p:sp>
      <p:sp>
        <p:nvSpPr>
          <p:cNvPr id="183" name="ZoneTexte 182"/>
          <p:cNvSpPr txBox="1"/>
          <p:nvPr/>
        </p:nvSpPr>
        <p:spPr>
          <a:xfrm>
            <a:off x="9558227" y="5999668"/>
            <a:ext cx="756000" cy="430887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err="1" smtClean="0">
                <a:latin typeface="Bahnschrift Condensed" panose="020B0502040204020203" pitchFamily="34" charset="0"/>
                <a:sym typeface="Wingdings" panose="05000000000000000000" pitchFamily="2" charset="2"/>
              </a:rPr>
              <a:t>Extend</a:t>
            </a:r>
            <a:r>
              <a:rPr lang="fr-FR" sz="16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/>
            </a:r>
            <a:br>
              <a:rPr lang="fr-FR" sz="16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</a:br>
            <a:r>
              <a:rPr lang="fr-FR" sz="16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</a:t>
            </a:r>
            <a:r>
              <a:rPr lang="fr-FR" sz="14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 </a:t>
            </a:r>
            <a:endParaRPr lang="fr-FR" sz="1400" dirty="0">
              <a:latin typeface="Bahnschrift Condensed" panose="020B0502040204020203" pitchFamily="34" charset="0"/>
            </a:endParaRPr>
          </a:p>
        </p:txBody>
      </p:sp>
      <p:sp>
        <p:nvSpPr>
          <p:cNvPr id="184" name="ZoneTexte 183"/>
          <p:cNvSpPr txBox="1"/>
          <p:nvPr/>
        </p:nvSpPr>
        <p:spPr>
          <a:xfrm>
            <a:off x="9498028" y="6883985"/>
            <a:ext cx="756000" cy="36933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Formation</a:t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Off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b="1" dirty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 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BRT</a:t>
            </a:r>
            <a:endParaRPr lang="fr-FR" sz="1200" b="1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85" name="ZoneTexte 184"/>
          <p:cNvSpPr txBox="1"/>
          <p:nvPr/>
        </p:nvSpPr>
        <p:spPr>
          <a:xfrm>
            <a:off x="10237072" y="6007794"/>
            <a:ext cx="768717" cy="430887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err="1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Retract</a:t>
            </a:r>
            <a:r>
              <a:rPr lang="fr-FR" sz="10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/>
            </a:r>
            <a:br>
              <a:rPr lang="fr-FR" sz="10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4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600" dirty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</a:t>
            </a:r>
            <a:r>
              <a:rPr lang="fr-FR" sz="1400" dirty="0">
                <a:solidFill>
                  <a:srgbClr val="FF0000"/>
                </a:solidFill>
                <a:latin typeface="Bahnschrift Condensed" panose="020B0502040204020203" pitchFamily="34" charset="0"/>
                <a:sym typeface="Wingdings" panose="05000000000000000000" pitchFamily="2" charset="2"/>
              </a:rPr>
              <a:t> </a:t>
            </a:r>
            <a:endParaRPr lang="fr-FR" sz="1400" dirty="0">
              <a:latin typeface="Bahnschrift Condensed" panose="020B0502040204020203" pitchFamily="34" charset="0"/>
            </a:endParaRPr>
          </a:p>
        </p:txBody>
      </p:sp>
      <p:sp>
        <p:nvSpPr>
          <p:cNvPr id="186" name="ZoneTexte 185"/>
          <p:cNvSpPr txBox="1"/>
          <p:nvPr/>
        </p:nvSpPr>
        <p:spPr>
          <a:xfrm>
            <a:off x="10326572" y="6865335"/>
            <a:ext cx="756000" cy="369332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Position</a:t>
            </a:r>
            <a:b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</a:b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Off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b="1" dirty="0">
                <a:solidFill>
                  <a:srgbClr val="FF0000"/>
                </a:solidFill>
                <a:latin typeface="Bahnschrift Condensed" panose="020B0502040204020203" pitchFamily="34" charset="0"/>
                <a:sym typeface="Wingdings 3" panose="05040102010807070707" pitchFamily="18" charset="2"/>
              </a:rPr>
              <a:t> 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BRT</a:t>
            </a:r>
            <a:endParaRPr lang="fr-FR" sz="1200" dirty="0">
              <a:latin typeface="Bahnschrift Condensed" panose="020B0502040204020203" pitchFamily="34" charset="0"/>
            </a:endParaRPr>
          </a:p>
        </p:txBody>
      </p:sp>
      <p:grpSp>
        <p:nvGrpSpPr>
          <p:cNvPr id="187" name="Groupe 186"/>
          <p:cNvGrpSpPr/>
          <p:nvPr/>
        </p:nvGrpSpPr>
        <p:grpSpPr>
          <a:xfrm>
            <a:off x="6835244" y="6462700"/>
            <a:ext cx="504000" cy="432000"/>
            <a:chOff x="2919042" y="5352298"/>
            <a:chExt cx="504000" cy="432000"/>
          </a:xfrm>
        </p:grpSpPr>
        <p:sp>
          <p:nvSpPr>
            <p:cNvPr id="188" name="Hexagone 187"/>
            <p:cNvSpPr/>
            <p:nvPr/>
          </p:nvSpPr>
          <p:spPr>
            <a:xfrm>
              <a:off x="2919042" y="5352298"/>
              <a:ext cx="504000" cy="432000"/>
            </a:xfrm>
            <a:prstGeom prst="hexagon">
              <a:avLst/>
            </a:prstGeom>
            <a:gradFill>
              <a:gsLst>
                <a:gs pos="0">
                  <a:schemeClr val="bg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endParaRPr lang="fr-FR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189" name="Groupe 188"/>
            <p:cNvGrpSpPr/>
            <p:nvPr/>
          </p:nvGrpSpPr>
          <p:grpSpPr>
            <a:xfrm>
              <a:off x="3081042" y="5411351"/>
              <a:ext cx="180000" cy="267930"/>
              <a:chOff x="5351846" y="6618378"/>
              <a:chExt cx="180000" cy="267930"/>
            </a:xfrm>
          </p:grpSpPr>
          <p:sp>
            <p:nvSpPr>
              <p:cNvPr id="190" name="Ellipse 189"/>
              <p:cNvSpPr/>
              <p:nvPr/>
            </p:nvSpPr>
            <p:spPr>
              <a:xfrm>
                <a:off x="5369846" y="6618378"/>
                <a:ext cx="144000" cy="25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1" name="Ellipse 190"/>
              <p:cNvSpPr/>
              <p:nvPr/>
            </p:nvSpPr>
            <p:spPr>
              <a:xfrm>
                <a:off x="5351846" y="670630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5000"/>
                      <a:lumOff val="95000"/>
                    </a:schemeClr>
                  </a:gs>
                  <a:gs pos="42000">
                    <a:srgbClr val="7D7C77"/>
                  </a:gs>
                  <a:gs pos="99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92" name="Groupe 191"/>
          <p:cNvGrpSpPr/>
          <p:nvPr/>
        </p:nvGrpSpPr>
        <p:grpSpPr>
          <a:xfrm>
            <a:off x="9711617" y="6462000"/>
            <a:ext cx="396000" cy="396000"/>
            <a:chOff x="4532652" y="5161429"/>
            <a:chExt cx="396000" cy="396000"/>
          </a:xfrm>
        </p:grpSpPr>
        <p:sp>
          <p:nvSpPr>
            <p:cNvPr id="193" name="Bouée 192"/>
            <p:cNvSpPr/>
            <p:nvPr/>
          </p:nvSpPr>
          <p:spPr>
            <a:xfrm>
              <a:off x="4532652" y="5161429"/>
              <a:ext cx="396000" cy="396000"/>
            </a:xfrm>
            <a:prstGeom prst="donut">
              <a:avLst>
                <a:gd name="adj" fmla="val 15412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52000">
                  <a:schemeClr val="bg1"/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94" name="Ellipse 193"/>
            <p:cNvSpPr/>
            <p:nvPr/>
          </p:nvSpPr>
          <p:spPr>
            <a:xfrm>
              <a:off x="4604652" y="5233429"/>
              <a:ext cx="252000" cy="25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95" name="Groupe 194"/>
          <p:cNvGrpSpPr/>
          <p:nvPr/>
        </p:nvGrpSpPr>
        <p:grpSpPr>
          <a:xfrm>
            <a:off x="7706336" y="6462995"/>
            <a:ext cx="504000" cy="432000"/>
            <a:chOff x="2919042" y="5352298"/>
            <a:chExt cx="504000" cy="432000"/>
          </a:xfrm>
        </p:grpSpPr>
        <p:sp>
          <p:nvSpPr>
            <p:cNvPr id="196" name="Hexagone 195"/>
            <p:cNvSpPr/>
            <p:nvPr/>
          </p:nvSpPr>
          <p:spPr>
            <a:xfrm>
              <a:off x="2919042" y="5352298"/>
              <a:ext cx="504000" cy="432000"/>
            </a:xfrm>
            <a:prstGeom prst="hexagon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endParaRPr lang="fr-FR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197" name="Groupe 196"/>
            <p:cNvGrpSpPr/>
            <p:nvPr/>
          </p:nvGrpSpPr>
          <p:grpSpPr>
            <a:xfrm>
              <a:off x="3081042" y="5411351"/>
              <a:ext cx="180000" cy="267930"/>
              <a:chOff x="5351846" y="6618378"/>
              <a:chExt cx="180000" cy="267930"/>
            </a:xfrm>
          </p:grpSpPr>
          <p:sp>
            <p:nvSpPr>
              <p:cNvPr id="198" name="Ellipse 197"/>
              <p:cNvSpPr/>
              <p:nvPr/>
            </p:nvSpPr>
            <p:spPr>
              <a:xfrm>
                <a:off x="5369846" y="6618378"/>
                <a:ext cx="144000" cy="25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9" name="Ellipse 198"/>
              <p:cNvSpPr/>
              <p:nvPr/>
            </p:nvSpPr>
            <p:spPr>
              <a:xfrm>
                <a:off x="5351846" y="670630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5000"/>
                      <a:lumOff val="95000"/>
                    </a:schemeClr>
                  </a:gs>
                  <a:gs pos="42000">
                    <a:srgbClr val="7D7C77"/>
                  </a:gs>
                  <a:gs pos="99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00" name="Groupe 199"/>
          <p:cNvGrpSpPr/>
          <p:nvPr/>
        </p:nvGrpSpPr>
        <p:grpSpPr>
          <a:xfrm>
            <a:off x="8551390" y="6462000"/>
            <a:ext cx="504000" cy="432000"/>
            <a:chOff x="2919042" y="5352298"/>
            <a:chExt cx="504000" cy="432000"/>
          </a:xfrm>
        </p:grpSpPr>
        <p:sp>
          <p:nvSpPr>
            <p:cNvPr id="201" name="Hexagone 200"/>
            <p:cNvSpPr/>
            <p:nvPr/>
          </p:nvSpPr>
          <p:spPr>
            <a:xfrm>
              <a:off x="2919042" y="5352298"/>
              <a:ext cx="504000" cy="432000"/>
            </a:xfrm>
            <a:prstGeom prst="hexagon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  <a:t/>
              </a:r>
              <a:br>
                <a:rPr lang="fr-FR" sz="800" dirty="0" smtClean="0">
                  <a:solidFill>
                    <a:srgbClr val="FF0000"/>
                  </a:solidFill>
                  <a:sym typeface="Wingdings 3" panose="05040102010807070707" pitchFamily="18" charset="2"/>
                </a:rPr>
              </a:br>
              <a:endParaRPr lang="fr-FR" sz="800" dirty="0">
                <a:solidFill>
                  <a:srgbClr val="FF0000"/>
                </a:solidFill>
              </a:endParaRPr>
            </a:p>
          </p:txBody>
        </p:sp>
        <p:grpSp>
          <p:nvGrpSpPr>
            <p:cNvPr id="202" name="Groupe 201"/>
            <p:cNvGrpSpPr/>
            <p:nvPr/>
          </p:nvGrpSpPr>
          <p:grpSpPr>
            <a:xfrm>
              <a:off x="3081042" y="5411351"/>
              <a:ext cx="180000" cy="267930"/>
              <a:chOff x="5351846" y="6618378"/>
              <a:chExt cx="180000" cy="267930"/>
            </a:xfrm>
          </p:grpSpPr>
          <p:sp>
            <p:nvSpPr>
              <p:cNvPr id="203" name="Ellipse 202"/>
              <p:cNvSpPr/>
              <p:nvPr/>
            </p:nvSpPr>
            <p:spPr>
              <a:xfrm>
                <a:off x="5369846" y="6618378"/>
                <a:ext cx="144000" cy="25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4" name="Ellipse 203"/>
              <p:cNvSpPr/>
              <p:nvPr/>
            </p:nvSpPr>
            <p:spPr>
              <a:xfrm>
                <a:off x="5351846" y="6706308"/>
                <a:ext cx="180000" cy="1800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5000"/>
                      <a:lumOff val="95000"/>
                    </a:schemeClr>
                  </a:gs>
                  <a:gs pos="42000">
                    <a:srgbClr val="7D7C77"/>
                  </a:gs>
                  <a:gs pos="99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cxnSp>
        <p:nvCxnSpPr>
          <p:cNvPr id="205" name="Connecteur droit 204"/>
          <p:cNvCxnSpPr/>
          <p:nvPr/>
        </p:nvCxnSpPr>
        <p:spPr>
          <a:xfrm flipV="1">
            <a:off x="6594958" y="5866527"/>
            <a:ext cx="4428711" cy="2185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Connecteur droit 205"/>
          <p:cNvCxnSpPr/>
          <p:nvPr/>
        </p:nvCxnSpPr>
        <p:spPr>
          <a:xfrm>
            <a:off x="9787959" y="4745413"/>
            <a:ext cx="4085" cy="11317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206"/>
          <p:cNvCxnSpPr/>
          <p:nvPr/>
        </p:nvCxnSpPr>
        <p:spPr>
          <a:xfrm>
            <a:off x="9410616" y="5877184"/>
            <a:ext cx="14868" cy="13772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8" name="Groupe 207"/>
          <p:cNvGrpSpPr/>
          <p:nvPr/>
        </p:nvGrpSpPr>
        <p:grpSpPr>
          <a:xfrm>
            <a:off x="10454674" y="6462000"/>
            <a:ext cx="396000" cy="396000"/>
            <a:chOff x="4532652" y="5161429"/>
            <a:chExt cx="396000" cy="396000"/>
          </a:xfrm>
        </p:grpSpPr>
        <p:sp>
          <p:nvSpPr>
            <p:cNvPr id="209" name="Bouée 208"/>
            <p:cNvSpPr/>
            <p:nvPr/>
          </p:nvSpPr>
          <p:spPr>
            <a:xfrm>
              <a:off x="4532652" y="5161429"/>
              <a:ext cx="396000" cy="396000"/>
            </a:xfrm>
            <a:prstGeom prst="donut">
              <a:avLst>
                <a:gd name="adj" fmla="val 15412"/>
              </a:avLst>
            </a:prstGeom>
            <a:gradFill>
              <a:gsLst>
                <a:gs pos="0">
                  <a:schemeClr val="bg1">
                    <a:lumMod val="85000"/>
                  </a:schemeClr>
                </a:gs>
                <a:gs pos="52000">
                  <a:schemeClr val="bg1"/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10" name="Ellipse 209"/>
            <p:cNvSpPr/>
            <p:nvPr/>
          </p:nvSpPr>
          <p:spPr>
            <a:xfrm>
              <a:off x="4604652" y="5233429"/>
              <a:ext cx="252000" cy="25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13" name="Image 2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0436" y="582421"/>
            <a:ext cx="990977" cy="1224000"/>
          </a:xfrm>
          <a:prstGeom prst="rect">
            <a:avLst/>
          </a:prstGeom>
        </p:spPr>
      </p:pic>
      <p:pic>
        <p:nvPicPr>
          <p:cNvPr id="215" name="Image 2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9617" y="4520301"/>
            <a:ext cx="964632" cy="1224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13405" y="4517113"/>
            <a:ext cx="131315" cy="164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3577952" y="4447498"/>
            <a:ext cx="21571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2</a:t>
            </a:r>
            <a:endParaRPr lang="fr-FR" sz="1400" b="1" dirty="0">
              <a:solidFill>
                <a:srgbClr val="FFFF00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3408855" y="526403"/>
            <a:ext cx="215714" cy="307777"/>
            <a:chOff x="4694132" y="623909"/>
            <a:chExt cx="215714" cy="307777"/>
          </a:xfrm>
        </p:grpSpPr>
        <p:sp>
          <p:nvSpPr>
            <p:cNvPr id="170" name="Rectangle 169"/>
            <p:cNvSpPr/>
            <p:nvPr/>
          </p:nvSpPr>
          <p:spPr>
            <a:xfrm>
              <a:off x="4729585" y="693524"/>
              <a:ext cx="131315" cy="1649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1" name="ZoneTexte 210"/>
            <p:cNvSpPr txBox="1"/>
            <p:nvPr/>
          </p:nvSpPr>
          <p:spPr>
            <a:xfrm>
              <a:off x="4694132" y="623909"/>
              <a:ext cx="21571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FFFF00"/>
                  </a:solidFill>
                  <a:latin typeface="Arial Narrow" panose="020B0606020202030204" pitchFamily="34" charset="0"/>
                </a:rPr>
                <a:t>1</a:t>
              </a:r>
              <a:endParaRPr lang="fr-FR" sz="1400" b="1" dirty="0">
                <a:solidFill>
                  <a:srgbClr val="FFFF00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10312432" y="515116"/>
            <a:ext cx="215714" cy="307777"/>
            <a:chOff x="4939957" y="442971"/>
            <a:chExt cx="215714" cy="307777"/>
          </a:xfrm>
        </p:grpSpPr>
        <p:sp>
          <p:nvSpPr>
            <p:cNvPr id="214" name="Rectangle 213"/>
            <p:cNvSpPr/>
            <p:nvPr/>
          </p:nvSpPr>
          <p:spPr>
            <a:xfrm>
              <a:off x="4966757" y="515019"/>
              <a:ext cx="131315" cy="1649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6" name="ZoneTexte 215"/>
            <p:cNvSpPr txBox="1"/>
            <p:nvPr/>
          </p:nvSpPr>
          <p:spPr>
            <a:xfrm>
              <a:off x="4939957" y="442971"/>
              <a:ext cx="21571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FFFF00"/>
                  </a:solidFill>
                  <a:latin typeface="Arial Narrow" panose="020B0606020202030204" pitchFamily="34" charset="0"/>
                </a:rPr>
                <a:t>3</a:t>
              </a:r>
              <a:endParaRPr lang="fr-FR" sz="1400" b="1" dirty="0">
                <a:solidFill>
                  <a:srgbClr val="FFFF00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217" name="Groupe 216"/>
          <p:cNvGrpSpPr/>
          <p:nvPr/>
        </p:nvGrpSpPr>
        <p:grpSpPr>
          <a:xfrm>
            <a:off x="10528974" y="4452979"/>
            <a:ext cx="215714" cy="307777"/>
            <a:chOff x="4939957" y="442971"/>
            <a:chExt cx="215714" cy="307777"/>
          </a:xfrm>
        </p:grpSpPr>
        <p:sp>
          <p:nvSpPr>
            <p:cNvPr id="218" name="Rectangle 217"/>
            <p:cNvSpPr/>
            <p:nvPr/>
          </p:nvSpPr>
          <p:spPr>
            <a:xfrm>
              <a:off x="4966757" y="515019"/>
              <a:ext cx="131315" cy="1649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9" name="ZoneTexte 218"/>
            <p:cNvSpPr txBox="1"/>
            <p:nvPr/>
          </p:nvSpPr>
          <p:spPr>
            <a:xfrm>
              <a:off x="4939957" y="442971"/>
              <a:ext cx="215714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FFFF00"/>
                  </a:solidFill>
                  <a:latin typeface="Arial Narrow" panose="020B0606020202030204" pitchFamily="34" charset="0"/>
                </a:rPr>
                <a:t>4</a:t>
              </a:r>
              <a:endParaRPr lang="fr-FR" sz="1400" b="1" dirty="0">
                <a:solidFill>
                  <a:srgbClr val="FFFF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220" name="Forme en L 219"/>
          <p:cNvSpPr/>
          <p:nvPr/>
        </p:nvSpPr>
        <p:spPr>
          <a:xfrm rot="5400000">
            <a:off x="2526775" y="1371754"/>
            <a:ext cx="1393969" cy="2665377"/>
          </a:xfrm>
          <a:prstGeom prst="corner">
            <a:avLst>
              <a:gd name="adj1" fmla="val 65423"/>
              <a:gd name="adj2" fmla="val 32601"/>
            </a:avLst>
          </a:prstGeom>
          <a:noFill/>
          <a:ln w="12700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 rot="16200000">
            <a:off x="2222698" y="-1378202"/>
            <a:ext cx="360000" cy="3276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vert" wrap="square" rtlCol="0" anchor="ctr">
            <a:spAutoFit/>
          </a:bodyPr>
          <a:lstStyle/>
          <a:p>
            <a:pPr algn="ctr"/>
            <a:r>
              <a:rPr lang="fr-FR" dirty="0" smtClean="0">
                <a:latin typeface="Bahnschrift Condensed" panose="020B0502040204020203" pitchFamily="34" charset="0"/>
              </a:rPr>
              <a:t>Mode </a:t>
            </a:r>
            <a:r>
              <a:rPr lang="fr-FR" b="1" dirty="0" smtClean="0">
                <a:latin typeface="Bahnschrift Condensed" panose="020B0502040204020203" pitchFamily="34" charset="0"/>
              </a:rPr>
              <a:t>1</a:t>
            </a:r>
            <a:r>
              <a:rPr lang="fr-FR" dirty="0" smtClean="0">
                <a:latin typeface="Bahnschrift Condensed" panose="020B0502040204020203" pitchFamily="34" charset="0"/>
              </a:rPr>
              <a:t> – Engine &amp; INS </a:t>
            </a:r>
            <a:r>
              <a:rPr lang="fr-FR" dirty="0" err="1" smtClean="0">
                <a:latin typeface="Bahnschrift Condensed" panose="020B0502040204020203" pitchFamily="34" charset="0"/>
              </a:rPr>
              <a:t>Managment</a:t>
            </a:r>
            <a:endParaRPr lang="fr-FR" dirty="0">
              <a:latin typeface="Bahnschrift Condensed" panose="020B0502040204020203" pitchFamily="34" charset="0"/>
            </a:endParaRPr>
          </a:p>
        </p:txBody>
      </p:sp>
      <p:sp>
        <p:nvSpPr>
          <p:cNvPr id="17" name="Organigramme : Terminateur 16"/>
          <p:cNvSpPr/>
          <p:nvPr/>
        </p:nvSpPr>
        <p:spPr>
          <a:xfrm rot="5400000">
            <a:off x="10325924" y="889242"/>
            <a:ext cx="180000" cy="46800"/>
          </a:xfrm>
          <a:prstGeom prst="flowChartTermina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4" name="Organigramme : Terminateur 223"/>
          <p:cNvSpPr/>
          <p:nvPr/>
        </p:nvSpPr>
        <p:spPr>
          <a:xfrm rot="7124573">
            <a:off x="10512283" y="4887258"/>
            <a:ext cx="180000" cy="46800"/>
          </a:xfrm>
          <a:prstGeom prst="flowChartTermina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5" name="Organigramme : Terminateur 224"/>
          <p:cNvSpPr/>
          <p:nvPr/>
        </p:nvSpPr>
        <p:spPr>
          <a:xfrm rot="3516163">
            <a:off x="3617299" y="4900756"/>
            <a:ext cx="180000" cy="46800"/>
          </a:xfrm>
          <a:prstGeom prst="flowChartTermina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6" name="Organigramme : Terminateur 225"/>
          <p:cNvSpPr/>
          <p:nvPr/>
        </p:nvSpPr>
        <p:spPr>
          <a:xfrm rot="1620000">
            <a:off x="3444359" y="1094597"/>
            <a:ext cx="180000" cy="46800"/>
          </a:xfrm>
          <a:prstGeom prst="flowChartTermina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7" name="TextBox 39">
            <a:extLst>
              <a:ext uri="{FF2B5EF4-FFF2-40B4-BE49-F238E27FC236}">
                <a16:creationId xmlns:a16="http://schemas.microsoft.com/office/drawing/2014/main" id="{0C309D51-5BEC-45E9-8D01-FDC9FD77F0E4}"/>
              </a:ext>
            </a:extLst>
          </p:cNvPr>
          <p:cNvSpPr txBox="1"/>
          <p:nvPr/>
        </p:nvSpPr>
        <p:spPr>
          <a:xfrm>
            <a:off x="4630211" y="3314716"/>
            <a:ext cx="19686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>Modes 1 to 4  </a:t>
            </a:r>
            <a:br>
              <a:rPr lang="en-US" sz="16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</a:br>
            <a:r>
              <a:rPr lang="en-US" sz="16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>Buttons B1 to B6 </a:t>
            </a:r>
            <a:br>
              <a:rPr lang="en-US" sz="16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</a:br>
            <a:r>
              <a:rPr lang="en-US" sz="1600" b="1" dirty="0" smtClean="0">
                <a:solidFill>
                  <a:srgbClr val="002060"/>
                </a:solidFill>
                <a:latin typeface="Bahnschrift Condensed" panose="020B0502040204020203" pitchFamily="34" charset="0"/>
              </a:rPr>
              <a:t> T5 to T7 -  E1 / E2</a:t>
            </a:r>
          </a:p>
          <a:p>
            <a:pPr algn="ctr"/>
            <a:r>
              <a:rPr lang="en-US" sz="1600" dirty="0" smtClean="0">
                <a:latin typeface="Bahnschrift Condensed" panose="020B0502040204020203" pitchFamily="34" charset="0"/>
              </a:rPr>
              <a:t>Reference Sheet, Rev 3.6</a:t>
            </a:r>
            <a:endParaRPr lang="tr-TR" sz="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28" name="ZoneTexte 227"/>
          <p:cNvSpPr txBox="1"/>
          <p:nvPr/>
        </p:nvSpPr>
        <p:spPr>
          <a:xfrm rot="16200000">
            <a:off x="2185252" y="2552196"/>
            <a:ext cx="360000" cy="3276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vert" wrap="square" rtlCol="0" anchor="ctr">
            <a:spAutoFit/>
          </a:bodyPr>
          <a:lstStyle/>
          <a:p>
            <a:pPr algn="ctr"/>
            <a:r>
              <a:rPr lang="fr-FR" dirty="0" smtClean="0">
                <a:latin typeface="Bahnschrift Condensed" panose="020B0502040204020203" pitchFamily="34" charset="0"/>
              </a:rPr>
              <a:t>Mode </a:t>
            </a:r>
            <a:r>
              <a:rPr lang="fr-FR" b="1" dirty="0" smtClean="0">
                <a:latin typeface="Bahnschrift Condensed" panose="020B0502040204020203" pitchFamily="34" charset="0"/>
              </a:rPr>
              <a:t>2</a:t>
            </a:r>
            <a:r>
              <a:rPr lang="fr-FR" dirty="0" smtClean="0">
                <a:latin typeface="Bahnschrift Condensed" panose="020B0502040204020203" pitchFamily="34" charset="0"/>
              </a:rPr>
              <a:t> – Carrier &amp; Field </a:t>
            </a:r>
            <a:r>
              <a:rPr lang="fr-FR" dirty="0" err="1" smtClean="0">
                <a:latin typeface="Bahnschrift Condensed" panose="020B0502040204020203" pitchFamily="34" charset="0"/>
              </a:rPr>
              <a:t>procedures</a:t>
            </a:r>
            <a:endParaRPr lang="fr-FR" dirty="0">
              <a:latin typeface="Bahnschrift Condensed" panose="020B0502040204020203" pitchFamily="34" charset="0"/>
            </a:endParaRPr>
          </a:p>
        </p:txBody>
      </p:sp>
      <p:sp>
        <p:nvSpPr>
          <p:cNvPr id="229" name="ZoneTexte 228"/>
          <p:cNvSpPr txBox="1"/>
          <p:nvPr/>
        </p:nvSpPr>
        <p:spPr>
          <a:xfrm rot="16200000">
            <a:off x="8719091" y="2545112"/>
            <a:ext cx="461665" cy="3276000"/>
          </a:xfrm>
          <a:prstGeom prst="rect">
            <a:avLst/>
          </a:prstGeom>
          <a:solidFill>
            <a:srgbClr val="F9D7D1"/>
          </a:solidFill>
        </p:spPr>
        <p:txBody>
          <a:bodyPr vert="vert" wrap="square" rtlCol="0" anchor="ctr">
            <a:spAutoFit/>
          </a:bodyPr>
          <a:lstStyle/>
          <a:p>
            <a:pPr algn="ctr"/>
            <a:r>
              <a:rPr lang="fr-FR" dirty="0" smtClean="0">
                <a:latin typeface="Bahnschrift Condensed" panose="020B0502040204020203" pitchFamily="34" charset="0"/>
              </a:rPr>
              <a:t>Mode </a:t>
            </a:r>
            <a:r>
              <a:rPr lang="fr-FR" b="1" dirty="0" smtClean="0">
                <a:latin typeface="Bahnschrift Condensed" panose="020B0502040204020203" pitchFamily="34" charset="0"/>
              </a:rPr>
              <a:t>4</a:t>
            </a:r>
            <a:r>
              <a:rPr lang="fr-FR" dirty="0" smtClean="0">
                <a:latin typeface="Bahnschrift Condensed" panose="020B0502040204020203" pitchFamily="34" charset="0"/>
              </a:rPr>
              <a:t> – A/G – A/A &amp; lights settings</a:t>
            </a:r>
            <a:endParaRPr lang="fr-FR" dirty="0">
              <a:latin typeface="Bahnschrift Condensed" panose="020B0502040204020203" pitchFamily="34" charset="0"/>
            </a:endParaRPr>
          </a:p>
        </p:txBody>
      </p:sp>
      <p:sp>
        <p:nvSpPr>
          <p:cNvPr id="230" name="ZoneTexte 229"/>
          <p:cNvSpPr txBox="1"/>
          <p:nvPr/>
        </p:nvSpPr>
        <p:spPr>
          <a:xfrm rot="16200000">
            <a:off x="8724749" y="-1372045"/>
            <a:ext cx="461665" cy="327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vert" wrap="square" rtlCol="0" anchor="ctr">
            <a:spAutoFit/>
          </a:bodyPr>
          <a:lstStyle/>
          <a:p>
            <a:pPr algn="ctr"/>
            <a:r>
              <a:rPr lang="fr-FR" dirty="0" smtClean="0">
                <a:latin typeface="Bahnschrift Condensed" panose="020B0502040204020203" pitchFamily="34" charset="0"/>
              </a:rPr>
              <a:t>Mode </a:t>
            </a:r>
            <a:r>
              <a:rPr lang="fr-FR" b="1" dirty="0" smtClean="0">
                <a:latin typeface="Bahnschrift Condensed" panose="020B0502040204020203" pitchFamily="34" charset="0"/>
              </a:rPr>
              <a:t>3</a:t>
            </a:r>
            <a:r>
              <a:rPr lang="fr-FR" dirty="0" smtClean="0">
                <a:latin typeface="Bahnschrift Condensed" panose="020B0502040204020203" pitchFamily="34" charset="0"/>
              </a:rPr>
              <a:t> – ATFLIR – HSI - SA</a:t>
            </a:r>
            <a:endParaRPr lang="fr-FR" dirty="0">
              <a:latin typeface="Bahnschrift Condensed" panose="020B0502040204020203" pitchFamily="34" charset="0"/>
            </a:endParaRPr>
          </a:p>
        </p:txBody>
      </p:sp>
      <p:sp>
        <p:nvSpPr>
          <p:cNvPr id="231" name="Forme en L 230"/>
          <p:cNvSpPr/>
          <p:nvPr/>
        </p:nvSpPr>
        <p:spPr>
          <a:xfrm rot="5400000" flipH="1">
            <a:off x="1096895" y="3758551"/>
            <a:ext cx="1443454" cy="2736285"/>
          </a:xfrm>
          <a:prstGeom prst="corner">
            <a:avLst>
              <a:gd name="adj1" fmla="val 124966"/>
              <a:gd name="adj2" fmla="val 49001"/>
            </a:avLst>
          </a:prstGeom>
          <a:noFill/>
          <a:ln w="127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3" name="ZoneTexte 232"/>
          <p:cNvSpPr txBox="1"/>
          <p:nvPr/>
        </p:nvSpPr>
        <p:spPr>
          <a:xfrm>
            <a:off x="9988708" y="2298979"/>
            <a:ext cx="744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i="1" dirty="0" smtClean="0">
                <a:latin typeface="Bahnschrift Condensed" panose="020B0502040204020203" pitchFamily="34" charset="0"/>
              </a:rPr>
              <a:t>AMPCD HSI / SA</a:t>
            </a:r>
            <a:endParaRPr lang="fr-FR" sz="800" i="1" dirty="0">
              <a:latin typeface="Arial Narrow" panose="020B0606020202030204" pitchFamily="34" charset="0"/>
            </a:endParaRPr>
          </a:p>
        </p:txBody>
      </p:sp>
      <p:sp>
        <p:nvSpPr>
          <p:cNvPr id="221" name="ZoneTexte 220"/>
          <p:cNvSpPr txBox="1"/>
          <p:nvPr/>
        </p:nvSpPr>
        <p:spPr>
          <a:xfrm>
            <a:off x="7726256" y="5006968"/>
            <a:ext cx="1113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 smtClean="0">
                <a:latin typeface="Bahnschrift Condensed" panose="020B0502040204020203" pitchFamily="34" charset="0"/>
              </a:rPr>
              <a:t>Right </a:t>
            </a:r>
            <a:r>
              <a:rPr lang="fr-FR" sz="800" i="1" dirty="0" err="1" smtClean="0">
                <a:latin typeface="Bahnschrift Condensed" panose="020B0502040204020203" pitchFamily="34" charset="0"/>
              </a:rPr>
              <a:t>Mdi</a:t>
            </a:r>
            <a:r>
              <a:rPr lang="fr-FR" sz="800" i="1" dirty="0" smtClean="0">
                <a:latin typeface="Bahnschrift Condensed" panose="020B0502040204020203" pitchFamily="34" charset="0"/>
              </a:rPr>
              <a:t> </a:t>
            </a:r>
            <a:endParaRPr lang="fr-FR" sz="800" i="1" dirty="0">
              <a:latin typeface="Arial Narrow" panose="020B0606020202030204" pitchFamily="34" charset="0"/>
            </a:endParaRPr>
          </a:p>
        </p:txBody>
      </p:sp>
      <p:sp>
        <p:nvSpPr>
          <p:cNvPr id="222" name="ZoneTexte 221"/>
          <p:cNvSpPr txBox="1"/>
          <p:nvPr/>
        </p:nvSpPr>
        <p:spPr>
          <a:xfrm>
            <a:off x="9724745" y="5826590"/>
            <a:ext cx="1113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latin typeface="Bahnschrift Condensed" panose="020B0502040204020203" pitchFamily="34" charset="0"/>
              </a:rPr>
              <a:t>Probe</a:t>
            </a:r>
            <a:endParaRPr lang="fr-FR" sz="1100" b="1" dirty="0">
              <a:latin typeface="Arial Narrow" panose="020B0606020202030204" pitchFamily="34" charset="0"/>
            </a:endParaRPr>
          </a:p>
        </p:txBody>
      </p:sp>
      <p:sp>
        <p:nvSpPr>
          <p:cNvPr id="223" name="ZoneTexte 222"/>
          <p:cNvSpPr txBox="1"/>
          <p:nvPr/>
        </p:nvSpPr>
        <p:spPr>
          <a:xfrm>
            <a:off x="7601078" y="2974923"/>
            <a:ext cx="756000" cy="369332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</a:rPr>
              <a:t>White/Black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 </a:t>
            </a:r>
            <a:r>
              <a:rPr lang="fr-FR" sz="1200" dirty="0" smtClean="0">
                <a:solidFill>
                  <a:schemeClr val="accent6">
                    <a:lumMod val="75000"/>
                  </a:schemeClr>
                </a:solidFill>
                <a:latin typeface="Bahnschrift Condensed" panose="020B0502040204020203" pitchFamily="34" charset="0"/>
              </a:rPr>
              <a:t>On</a:t>
            </a:r>
            <a:r>
              <a:rPr lang="fr-FR" sz="1200" dirty="0" smtClean="0">
                <a:latin typeface="Bahnschrift Condensed" panose="020B0502040204020203" pitchFamily="34" charset="0"/>
              </a:rPr>
              <a:t>/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Off</a:t>
            </a:r>
            <a:endParaRPr lang="tr-T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482283" y="1900861"/>
            <a:ext cx="1562286" cy="632106"/>
          </a:xfrm>
          <a:prstGeom prst="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2" name="ZoneTexte 231"/>
          <p:cNvSpPr txBox="1"/>
          <p:nvPr/>
        </p:nvSpPr>
        <p:spPr>
          <a:xfrm>
            <a:off x="9774940" y="2818575"/>
            <a:ext cx="1113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 smtClean="0">
                <a:latin typeface="Bahnschrift Condensed" panose="020B0502040204020203" pitchFamily="34" charset="0"/>
              </a:rPr>
              <a:t>Right </a:t>
            </a:r>
            <a:r>
              <a:rPr lang="fr-FR" sz="800" i="1" dirty="0" err="1" smtClean="0">
                <a:latin typeface="Bahnschrift Condensed" panose="020B0502040204020203" pitchFamily="34" charset="0"/>
              </a:rPr>
              <a:t>Mdi</a:t>
            </a:r>
            <a:r>
              <a:rPr lang="fr-FR" sz="800" i="1" dirty="0" smtClean="0">
                <a:latin typeface="Bahnschrift Condensed" panose="020B0502040204020203" pitchFamily="34" charset="0"/>
              </a:rPr>
              <a:t> </a:t>
            </a:r>
            <a:endParaRPr lang="fr-FR" sz="800" i="1" dirty="0">
              <a:latin typeface="Arial Narrow" panose="020B0606020202030204" pitchFamily="34" charset="0"/>
            </a:endParaRPr>
          </a:p>
        </p:txBody>
      </p:sp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26984"/>
              </p:ext>
            </p:extLst>
          </p:nvPr>
        </p:nvGraphicFramePr>
        <p:xfrm>
          <a:off x="5098505" y="337783"/>
          <a:ext cx="1736496" cy="167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6496">
                  <a:extLst>
                    <a:ext uri="{9D8B030D-6E8A-4147-A177-3AD203B41FA5}">
                      <a16:colId xmlns:a16="http://schemas.microsoft.com/office/drawing/2014/main" val="1593574381"/>
                    </a:ext>
                  </a:extLst>
                </a:gridCol>
              </a:tblGrid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rgbClr val="FF0000"/>
                          </a:solidFill>
                          <a:latin typeface="Bahnschrift SemiBold" panose="020B0502040204020203" pitchFamily="34" charset="0"/>
                        </a:rPr>
                        <a:t>Tips ATLIR</a:t>
                      </a:r>
                      <a:endParaRPr lang="fr-FR" sz="1200" b="1" dirty="0">
                        <a:solidFill>
                          <a:srgbClr val="FF0000"/>
                        </a:solidFill>
                        <a:latin typeface="Bahnschrift SemiBold" panose="020B0502040204020203" pitchFamily="34" charset="0"/>
                      </a:endParaRPr>
                    </a:p>
                  </a:txBody>
                  <a:tcPr marL="72000" marR="36000" marT="36000" marB="3600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61613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 err="1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Fwd</a:t>
                      </a:r>
                      <a: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/Raid/</a:t>
                      </a:r>
                      <a:r>
                        <a:rPr lang="fr-FR" sz="1200" b="0" dirty="0" err="1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Flir</a:t>
                      </a:r>
                      <a: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 </a:t>
                      </a:r>
                      <a:r>
                        <a:rPr lang="fr-FR" sz="1200" b="0" dirty="0" err="1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button</a:t>
                      </a:r>
                      <a: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/>
                      </a:r>
                      <a:b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</a:br>
                      <a: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  <a:sym typeface="Wingdings 2" panose="05020102010507070707" pitchFamily="18" charset="2"/>
                        </a:rPr>
                        <a:t></a:t>
                      </a:r>
                      <a: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  <a:sym typeface="Wingdings 3" panose="05040102010807070707" pitchFamily="18" charset="2"/>
                        </a:rPr>
                        <a:t> 3s :  TV  IR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  <a:sym typeface="Wingdings 3" panose="05040102010807070707" pitchFamily="18" charset="2"/>
                        </a:rPr>
                        <a:t> </a:t>
                      </a:r>
                      <a: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  <a:sym typeface="Wingdings 2" panose="05020102010507070707" pitchFamily="18" charset="2"/>
                        </a:rPr>
                        <a:t> : Large-medium-Narrow FOV</a:t>
                      </a:r>
                      <a:endParaRPr lang="fr-FR" sz="1200" b="0" dirty="0" smtClean="0">
                        <a:solidFill>
                          <a:sysClr val="windowText" lastClr="000000"/>
                        </a:solidFill>
                        <a:latin typeface="Bahnschrift Light Condensed" panose="020B0502040204020203" pitchFamily="34" charset="0"/>
                      </a:endParaRPr>
                    </a:p>
                  </a:txBody>
                  <a:tcPr marL="72000" marR="36000" marT="36000" marB="3600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891367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Radar </a:t>
                      </a:r>
                      <a:r>
                        <a:rPr lang="fr-FR" sz="1200" b="0" dirty="0" err="1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Elevation</a:t>
                      </a:r>
                      <a: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 : Zoom x1 x2</a:t>
                      </a:r>
                      <a:endParaRPr lang="fr-FR" sz="1200" b="0" dirty="0">
                        <a:solidFill>
                          <a:sysClr val="windowText" lastClr="000000"/>
                        </a:solidFill>
                        <a:latin typeface="Bahnschrift Light Condensed" panose="020B0502040204020203" pitchFamily="34" charset="0"/>
                      </a:endParaRPr>
                    </a:p>
                  </a:txBody>
                  <a:tcPr marL="72000" marR="36000" marT="36000" marB="3600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078750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r>
                        <a:rPr lang="fr-FR" sz="1200" b="0" dirty="0" err="1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Undesignate</a:t>
                      </a:r>
                      <a: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 x2 : VVSLV On / Off</a:t>
                      </a:r>
                      <a:endParaRPr lang="fr-FR" sz="1200" b="0" dirty="0">
                        <a:solidFill>
                          <a:sysClr val="windowText" lastClr="000000"/>
                        </a:solidFill>
                        <a:latin typeface="Bahnschrift Light Condensed" panose="020B0502040204020203" pitchFamily="34" charset="0"/>
                      </a:endParaRPr>
                    </a:p>
                  </a:txBody>
                  <a:tcPr marL="72000" marR="36000" marT="36000" marB="3600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630143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Soi Right  : INR/</a:t>
                      </a:r>
                      <a:r>
                        <a:rPr lang="fr-FR" sz="1200" b="0" dirty="0" err="1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Scene</a:t>
                      </a:r>
                      <a:r>
                        <a:rPr lang="fr-FR" sz="1200" b="0" dirty="0" smtClean="0">
                          <a:solidFill>
                            <a:sysClr val="windowText" lastClr="000000"/>
                          </a:solidFill>
                          <a:latin typeface="Bahnschrift Light Condensed" panose="020B0502040204020203" pitchFamily="34" charset="0"/>
                        </a:rPr>
                        <a:t>/Auto</a:t>
                      </a:r>
                      <a:endParaRPr lang="fr-FR" sz="1200" b="0" dirty="0">
                        <a:solidFill>
                          <a:sysClr val="windowText" lastClr="000000"/>
                        </a:solidFill>
                        <a:latin typeface="Bahnschrift Light Condensed" panose="020B0502040204020203" pitchFamily="34" charset="0"/>
                      </a:endParaRPr>
                    </a:p>
                  </a:txBody>
                  <a:tcPr marL="72000" marR="36000" marT="36000" marB="3600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2586395"/>
                  </a:ext>
                </a:extLst>
              </a:tr>
            </a:tbl>
          </a:graphicData>
        </a:graphic>
      </p:graphicFrame>
      <p:sp>
        <p:nvSpPr>
          <p:cNvPr id="212" name="ZoneTexte 211"/>
          <p:cNvSpPr txBox="1"/>
          <p:nvPr/>
        </p:nvSpPr>
        <p:spPr>
          <a:xfrm>
            <a:off x="9755790" y="7140327"/>
            <a:ext cx="1113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latin typeface="Bahnschrift Condensed" panose="020B0502040204020203" pitchFamily="34" charset="0"/>
              </a:rPr>
              <a:t>Lights</a:t>
            </a:r>
            <a:endParaRPr lang="fr-FR" sz="1100" b="1" dirty="0">
              <a:latin typeface="Arial Narrow" panose="020B0606020202030204" pitchFamily="34" charset="0"/>
            </a:endParaRPr>
          </a:p>
        </p:txBody>
      </p:sp>
      <p:sp>
        <p:nvSpPr>
          <p:cNvPr id="15" name="Accolade fermante 14"/>
          <p:cNvSpPr/>
          <p:nvPr/>
        </p:nvSpPr>
        <p:spPr>
          <a:xfrm>
            <a:off x="8282335" y="6200261"/>
            <a:ext cx="66655" cy="839147"/>
          </a:xfrm>
          <a:prstGeom prst="rightBrac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4" name="Rectangle 233"/>
          <p:cNvSpPr/>
          <p:nvPr/>
        </p:nvSpPr>
        <p:spPr>
          <a:xfrm>
            <a:off x="6948432" y="513721"/>
            <a:ext cx="2757306" cy="1387139"/>
          </a:xfrm>
          <a:prstGeom prst="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6" name="ZoneTexte 235"/>
          <p:cNvSpPr txBox="1"/>
          <p:nvPr/>
        </p:nvSpPr>
        <p:spPr>
          <a:xfrm>
            <a:off x="8219346" y="1092037"/>
            <a:ext cx="744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i="1" dirty="0" smtClean="0">
                <a:latin typeface="Bahnschrift Condensed" panose="020B0502040204020203" pitchFamily="34" charset="0"/>
              </a:rPr>
              <a:t>AMPCD HSI / SA</a:t>
            </a:r>
            <a:endParaRPr lang="fr-FR" sz="800" i="1" dirty="0">
              <a:latin typeface="Arial Narrow" panose="020B0606020202030204" pitchFamily="34" charset="0"/>
            </a:endParaRPr>
          </a:p>
        </p:txBody>
      </p:sp>
      <p:sp>
        <p:nvSpPr>
          <p:cNvPr id="239" name="ZoneTexte 238"/>
          <p:cNvSpPr txBox="1"/>
          <p:nvPr/>
        </p:nvSpPr>
        <p:spPr>
          <a:xfrm>
            <a:off x="7832456" y="3106290"/>
            <a:ext cx="1113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i="1" dirty="0" smtClean="0">
                <a:latin typeface="Bahnschrift Condensed" panose="020B0502040204020203" pitchFamily="34" charset="0"/>
              </a:rPr>
              <a:t>Right </a:t>
            </a:r>
            <a:r>
              <a:rPr lang="fr-FR" sz="800" i="1" dirty="0" err="1" smtClean="0">
                <a:latin typeface="Bahnschrift Condensed" panose="020B0502040204020203" pitchFamily="34" charset="0"/>
              </a:rPr>
              <a:t>Mdi</a:t>
            </a:r>
            <a:r>
              <a:rPr lang="fr-FR" sz="800" i="1" dirty="0" smtClean="0">
                <a:latin typeface="Bahnschrift Condensed" panose="020B0502040204020203" pitchFamily="34" charset="0"/>
              </a:rPr>
              <a:t> </a:t>
            </a:r>
            <a:endParaRPr lang="fr-FR" sz="800" i="1" dirty="0">
              <a:latin typeface="Arial Narrow" panose="020B0606020202030204" pitchFamily="34" charset="0"/>
            </a:endParaRPr>
          </a:p>
        </p:txBody>
      </p:sp>
      <p:sp>
        <p:nvSpPr>
          <p:cNvPr id="240" name="ZoneTexte 239"/>
          <p:cNvSpPr txBox="1"/>
          <p:nvPr/>
        </p:nvSpPr>
        <p:spPr>
          <a:xfrm>
            <a:off x="8450928" y="2093308"/>
            <a:ext cx="756000" cy="369332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</a:rPr>
              <a:t>UFC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 </a:t>
            </a:r>
            <a:b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</a:br>
            <a:r>
              <a:rPr lang="fr-FR" sz="1200" dirty="0" smtClean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On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/Off</a:t>
            </a:r>
            <a:endParaRPr lang="tr-T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241" name="ZoneTexte 240"/>
          <p:cNvSpPr txBox="1"/>
          <p:nvPr/>
        </p:nvSpPr>
        <p:spPr>
          <a:xfrm>
            <a:off x="8445190" y="2967722"/>
            <a:ext cx="756000" cy="369332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</a:rPr>
              <a:t>Setup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 </a:t>
            </a:r>
            <a:b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</a:br>
            <a:r>
              <a:rPr lang="fr-FR" sz="1200" dirty="0" smtClean="0">
                <a:solidFill>
                  <a:schemeClr val="accent6">
                    <a:lumMod val="50000"/>
                  </a:schemeClr>
                </a:solidFill>
                <a:latin typeface="Bahnschrift Condensed" panose="020B0502040204020203" pitchFamily="34" charset="0"/>
              </a:rPr>
              <a:t>On</a:t>
            </a:r>
            <a:r>
              <a:rPr lang="fr-FR" sz="1200" dirty="0" smtClean="0">
                <a:solidFill>
                  <a:srgbClr val="FF0000"/>
                </a:solidFill>
                <a:latin typeface="Bahnschrift Condensed" panose="020B0502040204020203" pitchFamily="34" charset="0"/>
              </a:rPr>
              <a:t>/Off</a:t>
            </a:r>
            <a:endParaRPr lang="tr-TR" sz="1200" dirty="0">
              <a:solidFill>
                <a:srgbClr val="FF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16" name="Parenthèse ouvrante 15"/>
          <p:cNvSpPr/>
          <p:nvPr/>
        </p:nvSpPr>
        <p:spPr>
          <a:xfrm>
            <a:off x="6889900" y="4569354"/>
            <a:ext cx="50316" cy="170992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42" name="Parenthèse ouvrante 241"/>
          <p:cNvSpPr/>
          <p:nvPr/>
        </p:nvSpPr>
        <p:spPr>
          <a:xfrm>
            <a:off x="6888713" y="4779244"/>
            <a:ext cx="50316" cy="170992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603040" y="4531739"/>
            <a:ext cx="363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Bahnschrift Condensed" panose="020B0502040204020203" pitchFamily="34" charset="0"/>
              </a:rPr>
              <a:t>A/G</a:t>
            </a:r>
            <a:endParaRPr lang="fr-FR" sz="1000" dirty="0">
              <a:latin typeface="Bahnschrift Condensed" panose="020B0502040204020203" pitchFamily="34" charset="0"/>
            </a:endParaRPr>
          </a:p>
        </p:txBody>
      </p:sp>
      <p:sp>
        <p:nvSpPr>
          <p:cNvPr id="243" name="ZoneTexte 242"/>
          <p:cNvSpPr txBox="1"/>
          <p:nvPr/>
        </p:nvSpPr>
        <p:spPr>
          <a:xfrm>
            <a:off x="6611998" y="4732688"/>
            <a:ext cx="363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Bahnschrift Condensed" panose="020B0502040204020203" pitchFamily="34" charset="0"/>
              </a:rPr>
              <a:t>A/A</a:t>
            </a:r>
            <a:endParaRPr lang="fr-FR" sz="1000" dirty="0">
              <a:latin typeface="Bahnschrift Condensed" panose="020B0502040204020203" pitchFamily="34" charset="0"/>
            </a:endParaRPr>
          </a:p>
        </p:txBody>
      </p:sp>
      <p:sp>
        <p:nvSpPr>
          <p:cNvPr id="244" name="ZoneTexte 243"/>
          <p:cNvSpPr txBox="1"/>
          <p:nvPr/>
        </p:nvSpPr>
        <p:spPr>
          <a:xfrm>
            <a:off x="6374806" y="5366190"/>
            <a:ext cx="6055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latin typeface="Bahnschrift Condensed" panose="020B0502040204020203" pitchFamily="34" charset="0"/>
              </a:rPr>
              <a:t>A/A – A/G</a:t>
            </a:r>
            <a:endParaRPr lang="fr-FR" sz="1000" dirty="0">
              <a:latin typeface="Bahnschrift Condensed" panose="020B0502040204020203" pitchFamily="34" charset="0"/>
            </a:endParaRPr>
          </a:p>
        </p:txBody>
      </p:sp>
      <p:sp>
        <p:nvSpPr>
          <p:cNvPr id="245" name="Parenthèse ouvrante 244"/>
          <p:cNvSpPr/>
          <p:nvPr/>
        </p:nvSpPr>
        <p:spPr>
          <a:xfrm>
            <a:off x="6889896" y="5349798"/>
            <a:ext cx="49133" cy="27261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38" name="ZoneTexte 237"/>
          <p:cNvSpPr txBox="1"/>
          <p:nvPr/>
        </p:nvSpPr>
        <p:spPr>
          <a:xfrm>
            <a:off x="6697337" y="7035241"/>
            <a:ext cx="756000" cy="184666"/>
          </a:xfrm>
          <a:prstGeom prst="rect">
            <a:avLst/>
          </a:prstGeom>
          <a:noFill/>
          <a:ln w="3175">
            <a:noFill/>
            <a:prstDash val="sysDot"/>
          </a:ln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 </a:t>
            </a:r>
            <a:r>
              <a:rPr lang="fr-FR" sz="1200" dirty="0" smtClean="0">
                <a:latin typeface="Bahnschrift Condensed" panose="020B0502040204020203" pitchFamily="34" charset="0"/>
                <a:sym typeface="Wingdings 3" panose="05040102010807070707" pitchFamily="18" charset="2"/>
              </a:rPr>
              <a:t>RWS / TWS</a:t>
            </a:r>
            <a:endParaRPr lang="fr-FR" sz="12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547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9299</TotalTime>
  <Words>1211</Words>
  <Application>Microsoft Office PowerPoint</Application>
  <PresentationFormat>Personnalisé</PresentationFormat>
  <Paragraphs>403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7" baseType="lpstr">
      <vt:lpstr>Arial</vt:lpstr>
      <vt:lpstr>Arial Narrow</vt:lpstr>
      <vt:lpstr>Bahnschrift Condensed</vt:lpstr>
      <vt:lpstr>Bahnschrift Light Condensed</vt:lpstr>
      <vt:lpstr>Bahnschrift SemiBold</vt:lpstr>
      <vt:lpstr>Bahnschrift SemiBold Condensed</vt:lpstr>
      <vt:lpstr>Calibri</vt:lpstr>
      <vt:lpstr>Calibri Light</vt:lpstr>
      <vt:lpstr>Wingdings</vt:lpstr>
      <vt:lpstr>Wingdings 2</vt:lpstr>
      <vt:lpstr>Wingdings 3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Bülent Özkal</dc:creator>
  <cp:lastModifiedBy>dominique guerpillon</cp:lastModifiedBy>
  <cp:revision>593</cp:revision>
  <cp:lastPrinted>2022-01-21T10:16:03Z</cp:lastPrinted>
  <dcterms:created xsi:type="dcterms:W3CDTF">2021-04-14T00:39:31Z</dcterms:created>
  <dcterms:modified xsi:type="dcterms:W3CDTF">2022-11-18T17:15:35Z</dcterms:modified>
</cp:coreProperties>
</file>